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1"/>
  </p:handoutMasterIdLst>
  <p:sldIdLst>
    <p:sldId id="256" r:id="rId2"/>
    <p:sldId id="304" r:id="rId3"/>
    <p:sldId id="305" r:id="rId4"/>
    <p:sldId id="330" r:id="rId5"/>
    <p:sldId id="321" r:id="rId6"/>
    <p:sldId id="307" r:id="rId7"/>
    <p:sldId id="313" r:id="rId8"/>
    <p:sldId id="309" r:id="rId9"/>
    <p:sldId id="298" r:id="rId10"/>
    <p:sldId id="316" r:id="rId11"/>
    <p:sldId id="299" r:id="rId12"/>
    <p:sldId id="317" r:id="rId13"/>
    <p:sldId id="318" r:id="rId14"/>
    <p:sldId id="329" r:id="rId15"/>
    <p:sldId id="314" r:id="rId16"/>
    <p:sldId id="328" r:id="rId17"/>
    <p:sldId id="300" r:id="rId18"/>
    <p:sldId id="326" r:id="rId19"/>
    <p:sldId id="290" r:id="rId20"/>
    <p:sldId id="283" r:id="rId21"/>
    <p:sldId id="284" r:id="rId22"/>
    <p:sldId id="327" r:id="rId23"/>
    <p:sldId id="322" r:id="rId24"/>
    <p:sldId id="323" r:id="rId25"/>
    <p:sldId id="324" r:id="rId26"/>
    <p:sldId id="315" r:id="rId27"/>
    <p:sldId id="287" r:id="rId28"/>
    <p:sldId id="325" r:id="rId29"/>
    <p:sldId id="276"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36" cy="49386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16023" y="0"/>
            <a:ext cx="2918136" cy="493868"/>
          </a:xfrm>
          <a:prstGeom prst="rect">
            <a:avLst/>
          </a:prstGeom>
        </p:spPr>
        <p:txBody>
          <a:bodyPr vert="horz" lIns="91440" tIns="45720" rIns="91440" bIns="45720" rtlCol="0"/>
          <a:lstStyle>
            <a:lvl1pPr algn="r">
              <a:defRPr sz="1200"/>
            </a:lvl1pPr>
          </a:lstStyle>
          <a:p>
            <a:fld id="{C23BB2FE-5362-48AC-B0F9-30531014E6D1}" type="datetimeFigureOut">
              <a:rPr lang="en-US" smtClean="0"/>
              <a:pPr/>
              <a:t>6/11/2018</a:t>
            </a:fld>
            <a:endParaRPr lang="en-IN"/>
          </a:p>
        </p:txBody>
      </p:sp>
      <p:sp>
        <p:nvSpPr>
          <p:cNvPr id="4" name="Footer Placeholder 3"/>
          <p:cNvSpPr>
            <a:spLocks noGrp="1"/>
          </p:cNvSpPr>
          <p:nvPr>
            <p:ph type="ftr" sz="quarter" idx="2"/>
          </p:nvPr>
        </p:nvSpPr>
        <p:spPr>
          <a:xfrm>
            <a:off x="0" y="9370868"/>
            <a:ext cx="2918136" cy="49386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16023" y="9370868"/>
            <a:ext cx="2918136" cy="493867"/>
          </a:xfrm>
          <a:prstGeom prst="rect">
            <a:avLst/>
          </a:prstGeom>
        </p:spPr>
        <p:txBody>
          <a:bodyPr vert="horz" lIns="91440" tIns="45720" rIns="91440" bIns="45720" rtlCol="0" anchor="b"/>
          <a:lstStyle>
            <a:lvl1pPr algn="r">
              <a:defRPr sz="1200"/>
            </a:lvl1pPr>
          </a:lstStyle>
          <a:p>
            <a:fld id="{2ED220F6-F6AD-4AAC-8E93-B8669E4FDCEE}" type="slidenum">
              <a:rPr lang="en-IN" smtClean="0"/>
              <a:pPr/>
              <a:t>‹#›</a:t>
            </a:fld>
            <a:endParaRPr lang="en-IN"/>
          </a:p>
        </p:txBody>
      </p:sp>
    </p:spTree>
    <p:extLst>
      <p:ext uri="{BB962C8B-B14F-4D97-AF65-F5344CB8AC3E}">
        <p14:creationId xmlns:p14="http://schemas.microsoft.com/office/powerpoint/2010/main" val="21652541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22329DA7-53EE-42BB-AFB4-26A9736AC6CB}"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2329DA7-53EE-42BB-AFB4-26A9736AC6C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2329DA7-53EE-42BB-AFB4-26A9736AC6C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2329DA7-53EE-42BB-AFB4-26A9736AC6C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2329DA7-53EE-42BB-AFB4-26A9736AC6CB}"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2329DA7-53EE-42BB-AFB4-26A9736AC6C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22329DA7-53EE-42BB-AFB4-26A9736AC6C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22329DA7-53EE-42BB-AFB4-26A9736AC6C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22329DA7-53EE-42BB-AFB4-26A9736AC6CB}"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2329DA7-53EE-42BB-AFB4-26A9736AC6C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1C67758-0C5E-42B5-A8F2-75AF86AAC150}" type="datetimeFigureOut">
              <a:rPr lang="en-US" smtClean="0"/>
              <a:pPr/>
              <a:t>6/11/2018</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2329DA7-53EE-42BB-AFB4-26A9736AC6CB}"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1C67758-0C5E-42B5-A8F2-75AF86AAC150}" type="datetimeFigureOut">
              <a:rPr lang="en-US" smtClean="0"/>
              <a:pPr/>
              <a:t>6/11/2018</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2329DA7-53EE-42BB-AFB4-26A9736AC6CB}"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2928934"/>
            <a:ext cx="8143932" cy="317009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rPr>
              <a:t>Mid-Day Meal Scheme</a:t>
            </a:r>
          </a:p>
          <a:p>
            <a:pPr algn="ctr"/>
            <a:r>
              <a:rPr lang="en-US" sz="6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rPr>
              <a:t>Chandigarh Administration</a:t>
            </a:r>
          </a:p>
          <a:p>
            <a:pPr algn="ctr"/>
            <a:endParaRPr lang="en-US" sz="4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endParaRPr>
          </a:p>
          <a:p>
            <a:pPr algn="ctr"/>
            <a:r>
              <a:rPr lang="en-US" sz="4000" b="1" spc="50" dirty="0" smtClean="0">
                <a:ln w="11430"/>
                <a:solidFill>
                  <a:srgbClr val="0070C0"/>
                </a:solidFill>
                <a:effectLst>
                  <a:outerShdw blurRad="76200" dist="50800" dir="5400000" algn="tl" rotWithShape="0">
                    <a:srgbClr val="000000">
                      <a:alpha val="65000"/>
                    </a:srgbClr>
                  </a:outerShdw>
                </a:effectLst>
                <a:latin typeface="Monotype Corsiva" pitchFamily="66" charset="0"/>
              </a:rPr>
              <a:t>PAB Meeting </a:t>
            </a:r>
            <a:r>
              <a:rPr lang="en-US" sz="4000" b="1" spc="50" smtClean="0">
                <a:ln w="11430"/>
                <a:solidFill>
                  <a:srgbClr val="0070C0"/>
                </a:solidFill>
                <a:effectLst>
                  <a:outerShdw blurRad="76200" dist="50800" dir="5400000" algn="tl" rotWithShape="0">
                    <a:srgbClr val="000000">
                      <a:alpha val="65000"/>
                    </a:srgbClr>
                  </a:outerShdw>
                </a:effectLst>
                <a:latin typeface="Monotype Corsiva" pitchFamily="66" charset="0"/>
              </a:rPr>
              <a:t>on 07.06.2018</a:t>
            </a:r>
            <a:endParaRPr lang="en-US" sz="4000" b="1" spc="50" dirty="0">
              <a:ln w="11430"/>
              <a:solidFill>
                <a:srgbClr val="0070C0"/>
              </a:solidFill>
              <a:effectLst>
                <a:outerShdw blurRad="76200" dist="50800" dir="5400000" algn="tl" rotWithShape="0">
                  <a:srgbClr val="000000">
                    <a:alpha val="65000"/>
                  </a:srgbClr>
                </a:outerShdw>
              </a:effectLst>
            </a:endParaRPr>
          </a:p>
        </p:txBody>
      </p:sp>
      <p:pic>
        <p:nvPicPr>
          <p:cNvPr id="5" name="Picture 5" descr="C:\Documents and Settings\user\Desktop\LOGO\MDM_LOGO_JPEG.JPG"/>
          <p:cNvPicPr>
            <a:picLocks noChangeAspect="1" noChangeArrowheads="1"/>
          </p:cNvPicPr>
          <p:nvPr/>
        </p:nvPicPr>
        <p:blipFill>
          <a:blip r:embed="rId2" cstate="print"/>
          <a:srcRect l="27779" t="13121" r="27777" b="10283"/>
          <a:stretch>
            <a:fillRect/>
          </a:stretch>
        </p:blipFill>
        <p:spPr bwMode="auto">
          <a:xfrm>
            <a:off x="3714745" y="71414"/>
            <a:ext cx="1981518" cy="2512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1143000" y="23810"/>
            <a:ext cx="7786718" cy="1119174"/>
          </a:xfrm>
          <a:prstGeom prst="rect">
            <a:avLst/>
          </a:prstGeom>
        </p:spPr>
        <p:txBody>
          <a:bodyPr vert="horz" lIns="91440" tIns="45720" rIns="91440" bIns="45720" rtlCol="0" anchor="ctr">
            <a:noAutofit/>
          </a:bodyPr>
          <a:lstStyle/>
          <a:p>
            <a:pPr lvl="0" algn="ctr">
              <a:spcBef>
                <a:spcPct val="0"/>
              </a:spcBef>
              <a:defRPr/>
            </a:pPr>
            <a:r>
              <a:rPr lang="en-US" sz="3200" b="1" dirty="0" smtClean="0">
                <a:latin typeface="Garamond" pitchFamily="18" charset="0"/>
              </a:rPr>
              <a:t>Component wise Budget Utilization</a:t>
            </a:r>
          </a:p>
          <a:p>
            <a:pPr lvl="0" algn="r">
              <a:spcBef>
                <a:spcPct val="0"/>
              </a:spcBef>
              <a:defRPr/>
            </a:pPr>
            <a:r>
              <a:rPr lang="en-US" sz="2000" b="1" dirty="0" smtClean="0">
                <a:latin typeface="Garamond" pitchFamily="18" charset="0"/>
              </a:rPr>
              <a:t>(In </a:t>
            </a:r>
            <a:r>
              <a:rPr lang="en-US" sz="2000" b="1" dirty="0" err="1" smtClean="0">
                <a:latin typeface="Garamond" pitchFamily="18" charset="0"/>
              </a:rPr>
              <a:t>Lakh</a:t>
            </a:r>
            <a:r>
              <a:rPr lang="en-US" sz="2000" b="1" dirty="0" smtClean="0">
                <a:latin typeface="Garamond" pitchFamily="18" charset="0"/>
              </a:rPr>
              <a:t>)</a:t>
            </a:r>
            <a:endParaRPr lang="en-US" b="1" dirty="0" smtClean="0">
              <a:latin typeface="Garamond" pitchFamily="18" charset="0"/>
            </a:endParaRPr>
          </a:p>
        </p:txBody>
      </p:sp>
      <p:graphicFrame>
        <p:nvGraphicFramePr>
          <p:cNvPr id="5" name="Table 4"/>
          <p:cNvGraphicFramePr>
            <a:graphicFrameLocks noGrp="1"/>
          </p:cNvGraphicFramePr>
          <p:nvPr/>
        </p:nvGraphicFramePr>
        <p:xfrm>
          <a:off x="1071538" y="1142984"/>
          <a:ext cx="8001056" cy="5488318"/>
        </p:xfrm>
        <a:graphic>
          <a:graphicData uri="http://schemas.openxmlformats.org/drawingml/2006/table">
            <a:tbl>
              <a:tblPr>
                <a:tableStyleId>{8A107856-5554-42FB-B03E-39F5DBC370BA}</a:tableStyleId>
              </a:tblPr>
              <a:tblGrid>
                <a:gridCol w="1857388"/>
                <a:gridCol w="900388"/>
                <a:gridCol w="760017"/>
                <a:gridCol w="1054239"/>
                <a:gridCol w="818659"/>
                <a:gridCol w="895733"/>
                <a:gridCol w="895733"/>
                <a:gridCol w="818899"/>
              </a:tblGrid>
              <a:tr h="714537">
                <a:tc>
                  <a:txBody>
                    <a:bodyPr/>
                    <a:lstStyle/>
                    <a:p>
                      <a:pPr algn="ctr" fontAlgn="ctr"/>
                      <a:r>
                        <a:rPr lang="en-US" sz="2000" b="1" u="none" strike="noStrike" dirty="0">
                          <a:latin typeface="Garamond" pitchFamily="18" charset="0"/>
                        </a:rPr>
                        <a:t>Component</a:t>
                      </a:r>
                      <a:endParaRPr lang="en-IN" sz="2000" b="1" i="0" u="none" strike="noStrike" dirty="0">
                        <a:solidFill>
                          <a:srgbClr val="000000"/>
                        </a:solidFill>
                        <a:latin typeface="Garamond" pitchFamily="18" charset="0"/>
                      </a:endParaRPr>
                    </a:p>
                  </a:txBody>
                  <a:tcPr marL="15875" marR="15875" marT="15875" marB="0" anchor="ctr"/>
                </a:tc>
                <a:tc gridSpan="3">
                  <a:txBody>
                    <a:bodyPr/>
                    <a:lstStyle/>
                    <a:p>
                      <a:pPr algn="ctr" fontAlgn="ctr"/>
                      <a:r>
                        <a:rPr lang="en-US" sz="2000" b="1" u="none" strike="noStrike" dirty="0" smtClean="0">
                          <a:latin typeface="Garamond" pitchFamily="18" charset="0"/>
                        </a:rPr>
                        <a:t>Allocation</a:t>
                      </a:r>
                    </a:p>
                    <a:p>
                      <a:pPr algn="ctr" fontAlgn="ctr"/>
                      <a:r>
                        <a:rPr lang="en-US" sz="2000" b="1" u="none" strike="noStrike" dirty="0" smtClean="0">
                          <a:latin typeface="Garamond" pitchFamily="18" charset="0"/>
                        </a:rPr>
                        <a:t>2017-18</a:t>
                      </a:r>
                      <a:endParaRPr lang="en-IN" sz="2000" b="1" i="0" u="none" strike="noStrike" dirty="0">
                        <a:solidFill>
                          <a:srgbClr val="000000"/>
                        </a:solidFill>
                        <a:latin typeface="Garamond" pitchFamily="18" charset="0"/>
                      </a:endParaRPr>
                    </a:p>
                  </a:txBody>
                  <a:tcPr marL="15875" marR="15875" marT="15875" marB="0" anchor="ctr"/>
                </a:tc>
                <a:tc hMerge="1">
                  <a:txBody>
                    <a:bodyPr/>
                    <a:lstStyle/>
                    <a:p>
                      <a:endParaRPr lang="en-IN"/>
                    </a:p>
                  </a:txBody>
                  <a:tcPr/>
                </a:tc>
                <a:tc hMerge="1">
                  <a:txBody>
                    <a:bodyPr/>
                    <a:lstStyle/>
                    <a:p>
                      <a:endParaRPr lang="en-IN"/>
                    </a:p>
                  </a:txBody>
                  <a:tcPr/>
                </a:tc>
                <a:tc gridSpan="2">
                  <a:txBody>
                    <a:bodyPr/>
                    <a:lstStyle/>
                    <a:p>
                      <a:pPr algn="ctr" fontAlgn="ctr"/>
                      <a:r>
                        <a:rPr lang="en-US" sz="2000" b="1" u="none" strike="noStrike" dirty="0">
                          <a:latin typeface="Garamond" pitchFamily="18" charset="0"/>
                        </a:rPr>
                        <a:t>Utilization </a:t>
                      </a:r>
                      <a:r>
                        <a:rPr lang="en-US" sz="2000" b="1" u="none" strike="noStrike" dirty="0" smtClean="0">
                          <a:latin typeface="Garamond" pitchFamily="18" charset="0"/>
                        </a:rPr>
                        <a:t>2017-18</a:t>
                      </a:r>
                      <a:endParaRPr lang="en-IN" sz="2000" b="1" i="0" u="none" strike="noStrike" dirty="0">
                        <a:solidFill>
                          <a:srgbClr val="000000"/>
                        </a:solidFill>
                        <a:latin typeface="Garamond" pitchFamily="18" charset="0"/>
                      </a:endParaRPr>
                    </a:p>
                  </a:txBody>
                  <a:tcPr marL="15875" marR="15875" marT="15875" marB="0" anchor="ctr"/>
                </a:tc>
                <a:tc hMerge="1">
                  <a:txBody>
                    <a:bodyPr/>
                    <a:lstStyle/>
                    <a:p>
                      <a:endParaRPr lang="en-IN"/>
                    </a:p>
                  </a:txBody>
                  <a:tcPr/>
                </a:tc>
                <a:tc gridSpan="2">
                  <a:txBody>
                    <a:bodyPr/>
                    <a:lstStyle/>
                    <a:p>
                      <a:pPr algn="ctr" fontAlgn="ctr"/>
                      <a:r>
                        <a:rPr lang="en-US" sz="2000" b="1" u="none" strike="noStrike" dirty="0">
                          <a:latin typeface="Garamond" pitchFamily="18" charset="0"/>
                        </a:rPr>
                        <a:t>% Utilization</a:t>
                      </a:r>
                      <a:endParaRPr lang="en-IN" sz="2000" b="1" i="0" u="none" strike="noStrike" dirty="0">
                        <a:solidFill>
                          <a:srgbClr val="000000"/>
                        </a:solidFill>
                        <a:latin typeface="Garamond" pitchFamily="18" charset="0"/>
                      </a:endParaRPr>
                    </a:p>
                  </a:txBody>
                  <a:tcPr marL="15875" marR="15875" marT="15875" marB="0" anchor="ctr"/>
                </a:tc>
                <a:tc hMerge="1">
                  <a:txBody>
                    <a:bodyPr/>
                    <a:lstStyle/>
                    <a:p>
                      <a:endParaRPr lang="en-IN"/>
                    </a:p>
                  </a:txBody>
                  <a:tcPr/>
                </a:tc>
              </a:tr>
              <a:tr h="935118">
                <a:tc>
                  <a:txBody>
                    <a:bodyPr/>
                    <a:lstStyle/>
                    <a:p>
                      <a:pPr algn="ctr" fontAlgn="ctr"/>
                      <a:r>
                        <a:rPr lang="en-US" sz="2000" b="1" u="none" strike="noStrike">
                          <a:latin typeface="Garamond" pitchFamily="18" charset="0"/>
                        </a:rPr>
                        <a:t> </a:t>
                      </a:r>
                      <a:endParaRPr lang="en-IN" sz="2000" b="1" i="0" u="none" strike="noStrike">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Centre Share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 </a:t>
                      </a:r>
                      <a:r>
                        <a:rPr lang="en-US" sz="1900" b="1" u="none" strike="noStrike" dirty="0">
                          <a:latin typeface="Garamond" pitchFamily="18" charset="0"/>
                        </a:rPr>
                        <a:t>Share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a:t>
                      </a:r>
                      <a:r>
                        <a:rPr lang="en-US" sz="1900" b="1" u="none" strike="noStrike" baseline="0" dirty="0" smtClean="0">
                          <a:latin typeface="Garamond" pitchFamily="18" charset="0"/>
                        </a:rPr>
                        <a:t> </a:t>
                      </a:r>
                      <a:r>
                        <a:rPr lang="en-US" sz="1900" b="1" u="none" strike="noStrike" dirty="0" smtClean="0">
                          <a:latin typeface="Garamond" pitchFamily="18" charset="0"/>
                        </a:rPr>
                        <a:t>Provision</a:t>
                      </a:r>
                      <a:r>
                        <a:rPr lang="en-US" sz="1900" b="1" u="none" strike="noStrike" baseline="0" dirty="0" smtClean="0">
                          <a:latin typeface="Garamond" pitchFamily="18" charset="0"/>
                        </a:rPr>
                        <a:t> (</a:t>
                      </a:r>
                      <a:r>
                        <a:rPr lang="en-US" sz="1900" b="1" u="none" strike="noStrike" baseline="0" dirty="0" err="1" smtClean="0">
                          <a:latin typeface="Garamond" pitchFamily="18" charset="0"/>
                        </a:rPr>
                        <a:t>Addl</a:t>
                      </a:r>
                      <a:r>
                        <a:rPr lang="en-US" sz="1900" b="1" u="none" strike="noStrike" baseline="0" dirty="0" smtClean="0">
                          <a:latin typeface="Garamond" pitchFamily="18" charset="0"/>
                        </a:rPr>
                        <a:t>)</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Centre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Centre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UT Share</a:t>
                      </a:r>
                      <a:endParaRPr lang="en-IN" sz="1900" b="1" i="0" u="none" strike="noStrike" dirty="0">
                        <a:solidFill>
                          <a:srgbClr val="000000"/>
                        </a:solidFill>
                        <a:latin typeface="Garamond" pitchFamily="18" charset="0"/>
                      </a:endParaRPr>
                    </a:p>
                  </a:txBody>
                  <a:tcPr marL="15875" marR="15875" marT="15875" marB="0" anchor="ctr"/>
                </a:tc>
              </a:tr>
              <a:tr h="627858">
                <a:tc>
                  <a:txBody>
                    <a:bodyPr/>
                    <a:lstStyle/>
                    <a:p>
                      <a:pPr algn="ctr" fontAlgn="ctr"/>
                      <a:r>
                        <a:rPr lang="en-US" sz="1900" b="1" u="none" strike="noStrike" dirty="0">
                          <a:latin typeface="Garamond" pitchFamily="18" charset="0"/>
                        </a:rPr>
                        <a:t>Cost of Food-grains</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34.45</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a:latin typeface="Garamond" pitchFamily="18" charset="0"/>
                        </a:rPr>
                        <a:t>0</a:t>
                      </a:r>
                      <a:endParaRPr lang="en-IN" sz="1900" b="1" i="0" u="none" strike="noStrike">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21.78</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63.22</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r>
              <a:tr h="320597">
                <a:tc>
                  <a:txBody>
                    <a:bodyPr/>
                    <a:lstStyle/>
                    <a:p>
                      <a:pPr algn="ctr" fontAlgn="ctr"/>
                      <a:r>
                        <a:rPr lang="en-US" sz="1900" b="1" u="none" strike="noStrike">
                          <a:latin typeface="Garamond" pitchFamily="18" charset="0"/>
                        </a:rPr>
                        <a:t>Cooking cost</a:t>
                      </a:r>
                      <a:endParaRPr lang="en-IN" sz="1900" b="1" i="0" u="none" strike="noStrike">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520.56</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349.82</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520.09</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349.82</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99.91</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IN" sz="1900" b="1" i="0" u="none" strike="noStrike" dirty="0" smtClean="0">
                          <a:solidFill>
                            <a:srgbClr val="000000"/>
                          </a:solidFill>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627858">
                <a:tc>
                  <a:txBody>
                    <a:bodyPr/>
                    <a:lstStyle/>
                    <a:p>
                      <a:pPr algn="ctr" fontAlgn="ctr"/>
                      <a:r>
                        <a:rPr lang="en-US" sz="1900" b="1" u="none" strike="noStrike" dirty="0">
                          <a:latin typeface="Garamond" pitchFamily="18" charset="0"/>
                        </a:rPr>
                        <a:t>Honorarium of CCH</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80.00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128.25</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79.07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128.25</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98.83</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627858">
                <a:tc>
                  <a:txBody>
                    <a:bodyPr/>
                    <a:lstStyle/>
                    <a:p>
                      <a:pPr algn="ctr" fontAlgn="ctr"/>
                      <a:r>
                        <a:rPr lang="en-US" sz="1900" b="1" u="none" strike="noStrike" dirty="0">
                          <a:latin typeface="Garamond" pitchFamily="18" charset="0"/>
                        </a:rPr>
                        <a:t>Transportation Assistance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9.46</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a:latin typeface="Garamond" pitchFamily="18" charset="0"/>
                        </a:rPr>
                        <a:t>0</a:t>
                      </a:r>
                      <a:endParaRPr lang="en-IN" sz="1900" b="1" i="0" u="none" strike="noStrike">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53.28</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4.16</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53.28</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43.97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1242379">
                <a:tc>
                  <a:txBody>
                    <a:bodyPr/>
                    <a:lstStyle/>
                    <a:p>
                      <a:pPr algn="ctr" fontAlgn="ctr"/>
                      <a:r>
                        <a:rPr lang="en-US" sz="1900" b="1" u="none" strike="noStrike" dirty="0">
                          <a:latin typeface="Garamond" pitchFamily="18" charset="0"/>
                        </a:rPr>
                        <a:t>Monitoring Management, and Evaluation (MME)</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30.00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44.65</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30.00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44.65</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r h="392113">
                <a:tc>
                  <a:txBody>
                    <a:bodyPr/>
                    <a:lstStyle/>
                    <a:p>
                      <a:pPr algn="ctr" fontAlgn="ctr"/>
                      <a:r>
                        <a:rPr lang="en-US" sz="1900" b="1" u="none" strike="noStrike" dirty="0">
                          <a:latin typeface="Garamond" pitchFamily="18" charset="0"/>
                        </a:rPr>
                        <a:t>Total</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674.47</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576.00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655.10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u="none" strike="noStrike" dirty="0" smtClean="0">
                          <a:latin typeface="Garamond" pitchFamily="18" charset="0"/>
                        </a:rPr>
                        <a:t>576.00</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97.13</a:t>
                      </a:r>
                      <a:endParaRPr lang="en-IN" sz="19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1900" b="1" i="0" u="none" strike="noStrike" dirty="0" smtClean="0">
                          <a:solidFill>
                            <a:srgbClr val="000000"/>
                          </a:solidFill>
                          <a:latin typeface="Garamond" pitchFamily="18" charset="0"/>
                        </a:rPr>
                        <a:t>100.00</a:t>
                      </a:r>
                      <a:endParaRPr lang="en-IN" sz="1900" b="1" i="0" u="none" strike="noStrike" dirty="0">
                        <a:solidFill>
                          <a:srgbClr val="000000"/>
                        </a:solidFill>
                        <a:latin typeface="Garamond" pitchFamily="18" charset="0"/>
                      </a:endParaRPr>
                    </a:p>
                  </a:txBody>
                  <a:tcPr marL="15875" marR="15875" marT="15875"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66800" y="76200"/>
            <a:ext cx="772004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IN" sz="3200" b="1" dirty="0" smtClean="0">
                <a:latin typeface="Garamond" pitchFamily="18" charset="0"/>
              </a:rPr>
              <a:t>Budget proposed for 2018-19</a:t>
            </a:r>
          </a:p>
          <a:p>
            <a:pPr algn="r"/>
            <a:endParaRPr lang="en-IN" b="1" dirty="0" smtClean="0">
              <a:latin typeface="Garamond" pitchFamily="18" charset="0"/>
            </a:endParaRPr>
          </a:p>
          <a:p>
            <a:pPr algn="r"/>
            <a:r>
              <a:rPr lang="en-IN" b="1" dirty="0" smtClean="0">
                <a:latin typeface="Garamond" pitchFamily="18" charset="0"/>
              </a:rPr>
              <a:t>(Figures in </a:t>
            </a:r>
            <a:r>
              <a:rPr lang="en-IN" b="1" dirty="0" err="1" smtClean="0">
                <a:latin typeface="Garamond" pitchFamily="18" charset="0"/>
              </a:rPr>
              <a:t>Lakh</a:t>
            </a:r>
            <a:r>
              <a:rPr lang="en-IN" b="1" dirty="0" smtClean="0">
                <a:latin typeface="Garamond" pitchFamily="18" charset="0"/>
              </a:rPr>
              <a:t>)</a:t>
            </a:r>
          </a:p>
        </p:txBody>
      </p:sp>
      <p:graphicFrame>
        <p:nvGraphicFramePr>
          <p:cNvPr id="5" name="Table 4"/>
          <p:cNvGraphicFramePr>
            <a:graphicFrameLocks noGrp="1"/>
          </p:cNvGraphicFramePr>
          <p:nvPr/>
        </p:nvGraphicFramePr>
        <p:xfrm>
          <a:off x="1142976" y="1500174"/>
          <a:ext cx="7715304" cy="4714908"/>
        </p:xfrm>
        <a:graphic>
          <a:graphicData uri="http://schemas.openxmlformats.org/drawingml/2006/table">
            <a:tbl>
              <a:tblPr>
                <a:tableStyleId>{8A107856-5554-42FB-B03E-39F5DBC370BA}</a:tableStyleId>
              </a:tblPr>
              <a:tblGrid>
                <a:gridCol w="1694186"/>
                <a:gridCol w="2075973"/>
                <a:gridCol w="2417992"/>
                <a:gridCol w="1527153"/>
              </a:tblGrid>
              <a:tr h="1178727">
                <a:tc>
                  <a:txBody>
                    <a:bodyPr/>
                    <a:lstStyle/>
                    <a:p>
                      <a:pPr algn="ctr" fontAlgn="b"/>
                      <a:r>
                        <a:rPr lang="en-IN" sz="2400" b="1" u="none" strike="noStrike" dirty="0">
                          <a:latin typeface="Garamond" pitchFamily="18" charset="0"/>
                        </a:rPr>
                        <a:t> </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800" b="1" u="none" strike="noStrike" dirty="0">
                          <a:latin typeface="Garamond" pitchFamily="18" charset="0"/>
                        </a:rPr>
                        <a:t>Centre </a:t>
                      </a:r>
                      <a:r>
                        <a:rPr lang="en-IN" sz="2800" b="1" u="none" strike="noStrike" dirty="0" smtClean="0">
                          <a:latin typeface="Garamond" pitchFamily="18" charset="0"/>
                        </a:rPr>
                        <a:t>Share </a:t>
                      </a:r>
                      <a:r>
                        <a:rPr lang="en-IN" sz="2000" b="1" u="none" strike="noStrike" dirty="0" smtClean="0">
                          <a:latin typeface="Garamond" pitchFamily="18" charset="0"/>
                        </a:rPr>
                        <a:t>(100% as per norms)</a:t>
                      </a:r>
                      <a:endParaRPr lang="en-IN" sz="2800" b="1" i="0" u="none" strike="noStrike" dirty="0">
                        <a:solidFill>
                          <a:srgbClr val="000000"/>
                        </a:solidFill>
                        <a:latin typeface="Garamond" pitchFamily="18" charset="0"/>
                      </a:endParaRPr>
                    </a:p>
                  </a:txBody>
                  <a:tcPr marL="9525" marR="9525" marT="9525" marB="0" anchor="ctr"/>
                </a:tc>
                <a:tc>
                  <a:txBody>
                    <a:bodyPr/>
                    <a:lstStyle/>
                    <a:p>
                      <a:pPr algn="ctr" fontAlgn="b"/>
                      <a:r>
                        <a:rPr lang="en-IN" sz="2800" b="1" u="none" strike="noStrike" dirty="0" smtClean="0">
                          <a:latin typeface="Garamond" pitchFamily="18" charset="0"/>
                        </a:rPr>
                        <a:t>UT</a:t>
                      </a:r>
                    </a:p>
                    <a:p>
                      <a:pPr algn="ctr" fontAlgn="b"/>
                      <a:r>
                        <a:rPr lang="en-IN" sz="2800" b="1" u="none" strike="noStrike" dirty="0" smtClean="0">
                          <a:latin typeface="Garamond" pitchFamily="18" charset="0"/>
                        </a:rPr>
                        <a:t>Provision </a:t>
                      </a:r>
                      <a:r>
                        <a:rPr lang="en-IN" sz="2000" b="1" u="none" strike="noStrike" dirty="0" smtClean="0">
                          <a:latin typeface="Garamond" pitchFamily="18" charset="0"/>
                        </a:rPr>
                        <a:t>(Additional)</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800" b="1" u="none" strike="noStrike" dirty="0">
                          <a:latin typeface="Garamond" pitchFamily="18" charset="0"/>
                        </a:rPr>
                        <a:t>Total</a:t>
                      </a:r>
                      <a:endParaRPr lang="en-IN" sz="2800" b="1" i="0" u="none" strike="noStrike" dirty="0">
                        <a:solidFill>
                          <a:srgbClr val="000000"/>
                        </a:solidFill>
                        <a:latin typeface="Garamond" pitchFamily="18" charset="0"/>
                      </a:endParaRPr>
                    </a:p>
                  </a:txBody>
                  <a:tcPr marL="9525" marR="9525" marT="9525" marB="0" anchor="ctr"/>
                </a:tc>
              </a:tr>
              <a:tr h="1178727">
                <a:tc>
                  <a:txBody>
                    <a:bodyPr/>
                    <a:lstStyle/>
                    <a:p>
                      <a:pPr algn="ctr" fontAlgn="b"/>
                      <a:r>
                        <a:rPr lang="en-IN" sz="2400" b="1" u="none" strike="noStrike" dirty="0">
                          <a:latin typeface="Garamond" pitchFamily="18" charset="0"/>
                        </a:rPr>
                        <a:t>Primary</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396.09</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415.51</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811.60</a:t>
                      </a:r>
                      <a:endParaRPr lang="en-IN" sz="2400" b="1" i="0" u="none" strike="noStrike" dirty="0">
                        <a:solidFill>
                          <a:srgbClr val="000000"/>
                        </a:solidFill>
                        <a:latin typeface="Garamond" pitchFamily="18" charset="0"/>
                      </a:endParaRPr>
                    </a:p>
                  </a:txBody>
                  <a:tcPr marL="9525" marR="9525" marT="9525" marB="0" anchor="ctr"/>
                </a:tc>
              </a:tr>
              <a:tr h="1178727">
                <a:tc>
                  <a:txBody>
                    <a:bodyPr/>
                    <a:lstStyle/>
                    <a:p>
                      <a:pPr algn="ctr" fontAlgn="b"/>
                      <a:r>
                        <a:rPr lang="en-IN" sz="2400" b="1" u="none" strike="noStrike">
                          <a:latin typeface="Garamond" pitchFamily="18" charset="0"/>
                        </a:rPr>
                        <a:t>U. Primary</a:t>
                      </a:r>
                      <a:endParaRPr lang="en-IN" sz="2400" b="1" i="0" u="none" strike="noStrike">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341.90</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255.86</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597.76</a:t>
                      </a:r>
                      <a:endParaRPr lang="en-IN" sz="2400" b="1" i="0" u="none" strike="noStrike" dirty="0">
                        <a:solidFill>
                          <a:srgbClr val="000000"/>
                        </a:solidFill>
                        <a:latin typeface="Garamond" pitchFamily="18" charset="0"/>
                      </a:endParaRPr>
                    </a:p>
                  </a:txBody>
                  <a:tcPr marL="9525" marR="9525" marT="9525" marB="0" anchor="ctr"/>
                </a:tc>
              </a:tr>
              <a:tr h="1178727">
                <a:tc>
                  <a:txBody>
                    <a:bodyPr/>
                    <a:lstStyle/>
                    <a:p>
                      <a:pPr algn="ctr" fontAlgn="b"/>
                      <a:r>
                        <a:rPr lang="en-IN" sz="2400" b="1" u="none" strike="noStrike">
                          <a:latin typeface="Garamond" pitchFamily="18" charset="0"/>
                        </a:rPr>
                        <a:t>Total</a:t>
                      </a:r>
                      <a:endParaRPr lang="en-IN" sz="2400" b="1" i="0" u="none" strike="noStrike">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737.99</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671.37</a:t>
                      </a:r>
                      <a:endParaRPr lang="en-IN" sz="2400" b="1" i="0" u="none" strike="noStrike" dirty="0">
                        <a:solidFill>
                          <a:srgbClr val="000000"/>
                        </a:solidFill>
                        <a:latin typeface="Garamond" pitchFamily="18" charset="0"/>
                      </a:endParaRPr>
                    </a:p>
                  </a:txBody>
                  <a:tcPr marL="9525" marR="9525" marT="9525" marB="0" anchor="ctr"/>
                </a:tc>
                <a:tc>
                  <a:txBody>
                    <a:bodyPr/>
                    <a:lstStyle/>
                    <a:p>
                      <a:pPr algn="ctr" fontAlgn="b"/>
                      <a:r>
                        <a:rPr lang="en-IN" sz="2400" b="1" u="none" strike="noStrike" dirty="0" smtClean="0">
                          <a:latin typeface="Garamond" pitchFamily="18" charset="0"/>
                        </a:rPr>
                        <a:t>1409.36</a:t>
                      </a:r>
                      <a:endParaRPr lang="en-IN" sz="2400" b="1" i="0" u="none" strike="noStrike" dirty="0">
                        <a:solidFill>
                          <a:srgbClr val="000000"/>
                        </a:solidFill>
                        <a:latin typeface="Garamond" pitchFamily="18"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66800" y="76201"/>
            <a:ext cx="77200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IN" sz="3000" b="1" dirty="0" smtClean="0">
                <a:latin typeface="Garamond" pitchFamily="18" charset="0"/>
              </a:rPr>
              <a:t>Component wise Proposed Budget for 2018-19</a:t>
            </a:r>
          </a:p>
          <a:p>
            <a:pPr algn="r"/>
            <a:r>
              <a:rPr lang="en-IN" b="1" dirty="0" smtClean="0">
                <a:latin typeface="Garamond" pitchFamily="18" charset="0"/>
              </a:rPr>
              <a:t>(Figures in </a:t>
            </a:r>
            <a:r>
              <a:rPr lang="en-IN" b="1" dirty="0" err="1" smtClean="0">
                <a:latin typeface="Garamond" pitchFamily="18" charset="0"/>
              </a:rPr>
              <a:t>Lakh</a:t>
            </a:r>
            <a:r>
              <a:rPr lang="en-IN" b="1" dirty="0" smtClean="0">
                <a:latin typeface="Garamond" pitchFamily="18" charset="0"/>
              </a:rPr>
              <a:t>)</a:t>
            </a:r>
          </a:p>
        </p:txBody>
      </p:sp>
      <p:graphicFrame>
        <p:nvGraphicFramePr>
          <p:cNvPr id="6" name="Table 5"/>
          <p:cNvGraphicFramePr>
            <a:graphicFrameLocks noGrp="1"/>
          </p:cNvGraphicFramePr>
          <p:nvPr/>
        </p:nvGraphicFramePr>
        <p:xfrm>
          <a:off x="1071537" y="1071546"/>
          <a:ext cx="7969999" cy="4149006"/>
        </p:xfrm>
        <a:graphic>
          <a:graphicData uri="http://schemas.openxmlformats.org/drawingml/2006/table">
            <a:tbl>
              <a:tblPr>
                <a:tableStyleId>{8A107856-5554-42FB-B03E-39F5DBC370BA}</a:tableStyleId>
              </a:tblPr>
              <a:tblGrid>
                <a:gridCol w="2400487"/>
                <a:gridCol w="1054386"/>
                <a:gridCol w="930954"/>
                <a:gridCol w="930954"/>
                <a:gridCol w="930954"/>
                <a:gridCol w="930954"/>
                <a:gridCol w="791310"/>
              </a:tblGrid>
              <a:tr h="327542">
                <a:tc rowSpan="2">
                  <a:txBody>
                    <a:bodyPr/>
                    <a:lstStyle/>
                    <a:p>
                      <a:pPr algn="ctr" fontAlgn="ctr"/>
                      <a:r>
                        <a:rPr lang="en-US" sz="2000" b="1" u="none" strike="noStrike" dirty="0">
                          <a:latin typeface="Garamond" pitchFamily="18" charset="0"/>
                        </a:rPr>
                        <a:t>Component </a:t>
                      </a:r>
                      <a:endParaRPr lang="en-IN" sz="2000" b="1" i="0" u="none" strike="noStrike" dirty="0">
                        <a:solidFill>
                          <a:srgbClr val="000000"/>
                        </a:solidFill>
                        <a:latin typeface="Garamond" pitchFamily="18" charset="0"/>
                      </a:endParaRPr>
                    </a:p>
                  </a:txBody>
                  <a:tcPr marL="15530" marR="15530" marT="15530" marB="0" anchor="ctr"/>
                </a:tc>
                <a:tc gridSpan="3">
                  <a:txBody>
                    <a:bodyPr/>
                    <a:lstStyle/>
                    <a:p>
                      <a:pPr algn="ctr" fontAlgn="ctr"/>
                      <a:r>
                        <a:rPr lang="en-US" sz="2000" b="1" u="none" strike="noStrike" dirty="0">
                          <a:latin typeface="Garamond" pitchFamily="18" charset="0"/>
                        </a:rPr>
                        <a:t>Centre Share</a:t>
                      </a:r>
                      <a:endParaRPr lang="en-IN" sz="2000" b="1" i="0" u="none" strike="noStrike" dirty="0">
                        <a:solidFill>
                          <a:srgbClr val="000000"/>
                        </a:solidFill>
                        <a:latin typeface="Garamond" pitchFamily="18" charset="0"/>
                      </a:endParaRPr>
                    </a:p>
                  </a:txBody>
                  <a:tcPr marL="15530" marR="15530" marT="15530" marB="0" anchor="ctr"/>
                </a:tc>
                <a:tc hMerge="1">
                  <a:txBody>
                    <a:bodyPr/>
                    <a:lstStyle/>
                    <a:p>
                      <a:endParaRPr lang="en-IN"/>
                    </a:p>
                  </a:txBody>
                  <a:tcPr/>
                </a:tc>
                <a:tc hMerge="1">
                  <a:txBody>
                    <a:bodyPr/>
                    <a:lstStyle/>
                    <a:p>
                      <a:endParaRPr lang="en-IN"/>
                    </a:p>
                  </a:txBody>
                  <a:tcPr/>
                </a:tc>
                <a:tc gridSpan="3">
                  <a:txBody>
                    <a:bodyPr/>
                    <a:lstStyle/>
                    <a:p>
                      <a:pPr algn="ctr" fontAlgn="ctr"/>
                      <a:r>
                        <a:rPr lang="en-US" sz="2000" b="1" u="none" strike="noStrike" dirty="0" smtClean="0">
                          <a:latin typeface="Garamond" pitchFamily="18" charset="0"/>
                        </a:rPr>
                        <a:t>UT Share</a:t>
                      </a:r>
                      <a:endParaRPr lang="en-IN" sz="2000" b="1" i="0" u="none" strike="noStrike" dirty="0">
                        <a:solidFill>
                          <a:srgbClr val="000000"/>
                        </a:solidFill>
                        <a:latin typeface="Garamond" pitchFamily="18" charset="0"/>
                      </a:endParaRPr>
                    </a:p>
                  </a:txBody>
                  <a:tcPr marL="15530" marR="15530" marT="15530" marB="0" anchor="ctr"/>
                </a:tc>
                <a:tc hMerge="1">
                  <a:txBody>
                    <a:bodyPr/>
                    <a:lstStyle/>
                    <a:p>
                      <a:endParaRPr lang="en-IN"/>
                    </a:p>
                  </a:txBody>
                  <a:tcPr/>
                </a:tc>
                <a:tc hMerge="1">
                  <a:txBody>
                    <a:bodyPr/>
                    <a:lstStyle/>
                    <a:p>
                      <a:endParaRPr lang="en-IN"/>
                    </a:p>
                  </a:txBody>
                  <a:tcPr/>
                </a:tc>
              </a:tr>
              <a:tr h="655084">
                <a:tc vMerge="1">
                  <a:txBody>
                    <a:bodyPr/>
                    <a:lstStyle/>
                    <a:p>
                      <a:endParaRPr lang="en-IN"/>
                    </a:p>
                  </a:txBody>
                  <a:tcPr/>
                </a:tc>
                <a:tc>
                  <a:txBody>
                    <a:bodyPr/>
                    <a:lstStyle/>
                    <a:p>
                      <a:pPr algn="ctr" fontAlgn="ctr"/>
                      <a:r>
                        <a:rPr lang="en-US" sz="2000" b="1" u="none" strike="noStrike">
                          <a:latin typeface="Garamond" pitchFamily="18" charset="0"/>
                        </a:rPr>
                        <a:t>Primary</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Upper Primary</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Total</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Primary</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Upper Primary</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Total</a:t>
                      </a:r>
                      <a:endParaRPr lang="en-IN" sz="2000" b="1" i="0" u="none" strike="noStrike">
                        <a:solidFill>
                          <a:srgbClr val="000000"/>
                        </a:solidFill>
                        <a:latin typeface="Garamond" pitchFamily="18" charset="0"/>
                      </a:endParaRPr>
                    </a:p>
                  </a:txBody>
                  <a:tcPr marL="15530" marR="15530" marT="15530" marB="0" anchor="ctr"/>
                </a:tc>
              </a:tr>
              <a:tr h="327542">
                <a:tc>
                  <a:txBody>
                    <a:bodyPr/>
                    <a:lstStyle/>
                    <a:p>
                      <a:pPr algn="ctr" fontAlgn="ctr"/>
                      <a:r>
                        <a:rPr lang="en-US" sz="2000" b="1" u="none" strike="noStrike" dirty="0">
                          <a:latin typeface="Garamond" pitchFamily="18" charset="0"/>
                        </a:rPr>
                        <a:t>Cost of Food Grain </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17.94</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17.94</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35.88</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a:latin typeface="Garamond" pitchFamily="18" charset="0"/>
                        </a:rPr>
                        <a:t>-</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a:t>
                      </a:r>
                      <a:r>
                        <a:rPr lang="en-US" sz="2000" b="1" u="none" strike="noStrike" dirty="0">
                          <a:latin typeface="Garamond" pitchFamily="18" charset="0"/>
                        </a:rPr>
                        <a:t> </a:t>
                      </a:r>
                      <a:endParaRPr lang="en-IN" sz="2000" b="1" i="0" u="none" strike="noStrike" dirty="0">
                        <a:solidFill>
                          <a:srgbClr val="000000"/>
                        </a:solidFill>
                        <a:latin typeface="Garamond" pitchFamily="18" charset="0"/>
                      </a:endParaRPr>
                    </a:p>
                  </a:txBody>
                  <a:tcPr marL="15530" marR="15530" marT="15530" marB="0" anchor="ctr"/>
                </a:tc>
              </a:tr>
              <a:tr h="327542">
                <a:tc>
                  <a:txBody>
                    <a:bodyPr/>
                    <a:lstStyle/>
                    <a:p>
                      <a:pPr algn="ctr" fontAlgn="ctr"/>
                      <a:r>
                        <a:rPr lang="en-US" sz="2000" b="1" u="none" strike="noStrike">
                          <a:latin typeface="Garamond" pitchFamily="18" charset="0"/>
                        </a:rPr>
                        <a:t>Cooking Cost </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284.97</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284.28</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569.25</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203.55</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156.86</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360.41</a:t>
                      </a:r>
                      <a:endParaRPr lang="en-IN" sz="2000" b="1" i="0" u="none" strike="noStrike" dirty="0">
                        <a:solidFill>
                          <a:srgbClr val="000000"/>
                        </a:solidFill>
                        <a:latin typeface="Garamond" pitchFamily="18" charset="0"/>
                      </a:endParaRPr>
                    </a:p>
                  </a:txBody>
                  <a:tcPr marL="15530" marR="15530" marT="15530" marB="0" anchor="ctr"/>
                </a:tc>
              </a:tr>
              <a:tr h="622329">
                <a:tc>
                  <a:txBody>
                    <a:bodyPr/>
                    <a:lstStyle/>
                    <a:p>
                      <a:pPr algn="ctr" fontAlgn="ctr"/>
                      <a:r>
                        <a:rPr lang="en-US" sz="2000" b="1" u="none" strike="noStrike">
                          <a:latin typeface="Garamond" pitchFamily="18" charset="0"/>
                        </a:rPr>
                        <a:t>Transportation Assistance</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5.18</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5.18</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IN" sz="2000" b="1" i="0" u="none" strike="noStrike" dirty="0" smtClean="0">
                          <a:solidFill>
                            <a:srgbClr val="000000"/>
                          </a:solidFill>
                          <a:latin typeface="Garamond" pitchFamily="18" charset="0"/>
                        </a:rPr>
                        <a:t>10.36</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46.00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30.00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76.00</a:t>
                      </a:r>
                      <a:endParaRPr lang="en-IN" sz="2000" b="1" i="0" u="none" strike="noStrike" dirty="0">
                        <a:solidFill>
                          <a:srgbClr val="000000"/>
                        </a:solidFill>
                        <a:latin typeface="Garamond" pitchFamily="18" charset="0"/>
                      </a:endParaRPr>
                    </a:p>
                  </a:txBody>
                  <a:tcPr marL="15530" marR="15530" marT="15530" marB="0" anchor="ctr"/>
                </a:tc>
              </a:tr>
              <a:tr h="622329">
                <a:tc>
                  <a:txBody>
                    <a:bodyPr/>
                    <a:lstStyle/>
                    <a:p>
                      <a:pPr algn="ctr" fontAlgn="ctr"/>
                      <a:r>
                        <a:rPr lang="en-US" sz="2000" b="1" u="none" strike="noStrike">
                          <a:latin typeface="Garamond" pitchFamily="18" charset="0"/>
                        </a:rPr>
                        <a:t>Honorarium to Cook cum Helpers </a:t>
                      </a:r>
                      <a:endParaRPr lang="en-IN" sz="2000" b="1" i="0" u="none" strike="noStrike">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48.00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34.50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82.50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96.00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69.00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165.00</a:t>
                      </a:r>
                      <a:endParaRPr lang="en-IN" sz="2000" b="1" i="0" u="none" strike="noStrike" dirty="0">
                        <a:solidFill>
                          <a:srgbClr val="000000"/>
                        </a:solidFill>
                        <a:latin typeface="Garamond" pitchFamily="18" charset="0"/>
                      </a:endParaRPr>
                    </a:p>
                  </a:txBody>
                  <a:tcPr marL="15530" marR="15530" marT="15530" marB="0" anchor="ctr"/>
                </a:tc>
              </a:tr>
              <a:tr h="933494">
                <a:tc>
                  <a:txBody>
                    <a:bodyPr/>
                    <a:lstStyle/>
                    <a:p>
                      <a:pPr algn="ctr" fontAlgn="ctr"/>
                      <a:r>
                        <a:rPr lang="en-IN" sz="2000" b="1" u="none" strike="noStrike" dirty="0">
                          <a:latin typeface="Garamond" pitchFamily="18" charset="0"/>
                        </a:rPr>
                        <a:t>Monitoring </a:t>
                      </a:r>
                      <a:r>
                        <a:rPr lang="en-IN" sz="2000" b="1" u="none" strike="noStrike" dirty="0" smtClean="0">
                          <a:latin typeface="Garamond" pitchFamily="18" charset="0"/>
                        </a:rPr>
                        <a:t>Management </a:t>
                      </a:r>
                      <a:r>
                        <a:rPr lang="en-IN" sz="2000" b="1" u="none" strike="noStrike" dirty="0">
                          <a:latin typeface="Garamond" pitchFamily="18" charset="0"/>
                        </a:rPr>
                        <a:t>and Evaluation (MME) </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40.00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40.00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69.96</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 0</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69.96</a:t>
                      </a:r>
                      <a:endParaRPr lang="en-IN" sz="2000" b="1" i="0" u="none" strike="noStrike" dirty="0">
                        <a:solidFill>
                          <a:srgbClr val="000000"/>
                        </a:solidFill>
                        <a:latin typeface="Garamond" pitchFamily="18" charset="0"/>
                      </a:endParaRPr>
                    </a:p>
                  </a:txBody>
                  <a:tcPr marL="15530" marR="15530" marT="15530" marB="0" anchor="ctr"/>
                </a:tc>
              </a:tr>
              <a:tr h="327542">
                <a:tc>
                  <a:txBody>
                    <a:bodyPr/>
                    <a:lstStyle/>
                    <a:p>
                      <a:pPr algn="ctr" fontAlgn="ctr"/>
                      <a:r>
                        <a:rPr lang="en-US" sz="2000" b="1" u="none" strike="noStrike" dirty="0">
                          <a:latin typeface="Garamond" pitchFamily="18" charset="0"/>
                        </a:rPr>
                        <a:t>Total </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396.09</a:t>
                      </a:r>
                      <a:r>
                        <a:rPr lang="en-US" sz="2000" b="1" u="none" strike="noStrike" dirty="0">
                          <a:latin typeface="Garamond" pitchFamily="18" charset="0"/>
                        </a:rPr>
                        <a:t> </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341.90</a:t>
                      </a:r>
                      <a:r>
                        <a:rPr lang="en-US" sz="2000" b="1" u="none" strike="noStrike" dirty="0">
                          <a:latin typeface="Garamond" pitchFamily="18" charset="0"/>
                        </a:rPr>
                        <a:t> </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737.99</a:t>
                      </a:r>
                      <a:endParaRPr lang="en-IN" sz="2000" b="1" i="0" u="none" strike="noStrike" dirty="0">
                        <a:solidFill>
                          <a:srgbClr val="000000"/>
                        </a:solidFill>
                        <a:latin typeface="Garamond" pitchFamily="18" charset="0"/>
                      </a:endParaRPr>
                    </a:p>
                  </a:txBody>
                  <a:tcPr marL="15530" marR="15530" marT="15530" marB="0" anchor="ctr"/>
                </a:tc>
                <a:tc>
                  <a:txBody>
                    <a:bodyPr/>
                    <a:lstStyle/>
                    <a:p>
                      <a:pPr algn="ctr" fontAlgn="ctr"/>
                      <a:r>
                        <a:rPr lang="en-US" sz="2000" b="1" u="none" strike="noStrike" dirty="0">
                          <a:latin typeface="Garamond" pitchFamily="18" charset="0"/>
                        </a:rPr>
                        <a:t> </a:t>
                      </a:r>
                      <a:r>
                        <a:rPr lang="en-US" sz="2000" b="1" u="none" strike="noStrike" dirty="0" smtClean="0">
                          <a:latin typeface="Garamond" pitchFamily="18" charset="0"/>
                        </a:rPr>
                        <a:t>415.51</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u="none" strike="noStrike" dirty="0" smtClean="0">
                          <a:latin typeface="Garamond" pitchFamily="18" charset="0"/>
                        </a:rPr>
                        <a:t>255.86</a:t>
                      </a:r>
                      <a:endParaRPr lang="en-IN" sz="2000" b="1" i="0" u="none" strike="noStrike" dirty="0">
                        <a:solidFill>
                          <a:srgbClr val="FF0000"/>
                        </a:solidFill>
                        <a:latin typeface="Garamond" pitchFamily="18" charset="0"/>
                      </a:endParaRPr>
                    </a:p>
                  </a:txBody>
                  <a:tcPr marL="15530" marR="15530" marT="15530" marB="0" anchor="ctr"/>
                </a:tc>
                <a:tc>
                  <a:txBody>
                    <a:bodyPr/>
                    <a:lstStyle/>
                    <a:p>
                      <a:pPr algn="ctr" fontAlgn="ctr"/>
                      <a:r>
                        <a:rPr lang="en-US" sz="2000" b="1" i="0" u="none" strike="noStrike" dirty="0" smtClean="0">
                          <a:solidFill>
                            <a:srgbClr val="000000"/>
                          </a:solidFill>
                          <a:latin typeface="Garamond" pitchFamily="18" charset="0"/>
                        </a:rPr>
                        <a:t>671.37</a:t>
                      </a:r>
                      <a:endParaRPr lang="en-IN" sz="2000" b="1" i="0" u="none" strike="noStrike" dirty="0">
                        <a:solidFill>
                          <a:srgbClr val="000000"/>
                        </a:solidFill>
                        <a:latin typeface="Garamond" pitchFamily="18" charset="0"/>
                      </a:endParaRPr>
                    </a:p>
                  </a:txBody>
                  <a:tcPr marL="15530" marR="15530" marT="15530" marB="0" anchor="ctr"/>
                </a:tc>
              </a:tr>
            </a:tbl>
          </a:graphicData>
        </a:graphic>
      </p:graphicFrame>
      <p:sp>
        <p:nvSpPr>
          <p:cNvPr id="5" name="TextBox 4"/>
          <p:cNvSpPr txBox="1"/>
          <p:nvPr/>
        </p:nvSpPr>
        <p:spPr>
          <a:xfrm>
            <a:off x="1071538" y="5357826"/>
            <a:ext cx="8072462" cy="1477328"/>
          </a:xfrm>
          <a:prstGeom prst="rect">
            <a:avLst/>
          </a:prstGeom>
          <a:noFill/>
        </p:spPr>
        <p:txBody>
          <a:bodyPr wrap="square" rtlCol="0">
            <a:spAutoFit/>
          </a:bodyPr>
          <a:lstStyle/>
          <a:p>
            <a:pPr algn="just"/>
            <a:r>
              <a:rPr lang="en-IN" b="1" dirty="0" smtClean="0">
                <a:latin typeface="Garamond" pitchFamily="18" charset="0"/>
              </a:rPr>
              <a:t>Cost of </a:t>
            </a:r>
            <a:r>
              <a:rPr lang="en-IN" b="1" dirty="0" err="1" smtClean="0">
                <a:latin typeface="Garamond" pitchFamily="18" charset="0"/>
              </a:rPr>
              <a:t>Foodgrains</a:t>
            </a:r>
            <a:r>
              <a:rPr lang="en-IN" b="1" dirty="0" smtClean="0">
                <a:latin typeface="Garamond" pitchFamily="18" charset="0"/>
              </a:rPr>
              <a:t>, Cooking Cost, Transportation Assistance has been proposed for  30000 Primary Students and 20000 U. Primary Students for 230 Days as per norms fixed by the GOI in respect of Central Assistance. However, honorarium of CCH has been proposed for 825 Cook-cum-helpers against the previous year approval of 800.</a:t>
            </a:r>
            <a:endParaRPr lang="en-IN" b="1" dirty="0">
              <a:latin typeface="Garamond"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66800" y="76200"/>
            <a:ext cx="772004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ctr"/>
            <a:r>
              <a:rPr lang="en-IN" sz="2800" b="1" dirty="0" smtClean="0">
                <a:latin typeface="Garamond" pitchFamily="18" charset="0"/>
              </a:rPr>
              <a:t>Components wise Proposed MME</a:t>
            </a:r>
            <a:endParaRPr lang="en-IN" sz="2800" b="1" dirty="0">
              <a:solidFill>
                <a:srgbClr val="000000"/>
              </a:solidFill>
              <a:latin typeface="Garamond" pitchFamily="18" charset="0"/>
            </a:endParaRPr>
          </a:p>
        </p:txBody>
      </p:sp>
      <p:graphicFrame>
        <p:nvGraphicFramePr>
          <p:cNvPr id="9" name="Table 8"/>
          <p:cNvGraphicFramePr>
            <a:graphicFrameLocks noGrp="1"/>
          </p:cNvGraphicFramePr>
          <p:nvPr/>
        </p:nvGraphicFramePr>
        <p:xfrm>
          <a:off x="1214414" y="785794"/>
          <a:ext cx="7572428" cy="4362450"/>
        </p:xfrm>
        <a:graphic>
          <a:graphicData uri="http://schemas.openxmlformats.org/drawingml/2006/table">
            <a:tbl>
              <a:tblPr>
                <a:tableStyleId>{8A107856-5554-42FB-B03E-39F5DBC370BA}</a:tableStyleId>
              </a:tblPr>
              <a:tblGrid>
                <a:gridCol w="6286544"/>
                <a:gridCol w="1285884"/>
              </a:tblGrid>
              <a:tr h="540817">
                <a:tc>
                  <a:txBody>
                    <a:bodyPr/>
                    <a:lstStyle/>
                    <a:p>
                      <a:pPr algn="ctr" rtl="0" fontAlgn="b"/>
                      <a:r>
                        <a:rPr lang="en-IN" sz="2000" b="1" u="none" strike="noStrike" dirty="0">
                          <a:latin typeface="Garamond" pitchFamily="18" charset="0"/>
                        </a:rPr>
                        <a:t>Components</a:t>
                      </a:r>
                      <a:endParaRPr lang="en-IN" sz="2000" b="1" i="0" u="none" strike="noStrike" dirty="0">
                        <a:solidFill>
                          <a:srgbClr val="000000"/>
                        </a:solidFill>
                        <a:latin typeface="Garamond" pitchFamily="18" charset="0"/>
                      </a:endParaRPr>
                    </a:p>
                  </a:txBody>
                  <a:tcPr marL="9525" marR="9525" marT="9525" marB="0" anchor="ctr"/>
                </a:tc>
                <a:tc>
                  <a:txBody>
                    <a:bodyPr/>
                    <a:lstStyle/>
                    <a:p>
                      <a:pPr algn="ctr" rtl="0" fontAlgn="b"/>
                      <a:r>
                        <a:rPr lang="en-IN" sz="2000" b="1" u="none" strike="noStrike" dirty="0" smtClean="0">
                          <a:latin typeface="Garamond" pitchFamily="18" charset="0"/>
                        </a:rPr>
                        <a:t>Amount in </a:t>
                      </a:r>
                      <a:r>
                        <a:rPr lang="en-IN" sz="2000" b="1" u="none" strike="noStrike" dirty="0" err="1" smtClean="0">
                          <a:latin typeface="Garamond" pitchFamily="18" charset="0"/>
                        </a:rPr>
                        <a:t>Lakh</a:t>
                      </a:r>
                      <a:endParaRPr lang="en-IN" sz="2000" b="1" i="0" u="none" strike="noStrike" dirty="0">
                        <a:solidFill>
                          <a:srgbClr val="000000"/>
                        </a:solidFill>
                        <a:latin typeface="Garamond" pitchFamily="18" charset="0"/>
                      </a:endParaRPr>
                    </a:p>
                  </a:txBody>
                  <a:tcPr marL="9525" marR="9525" marT="9525" marB="0" anchor="b"/>
                </a:tc>
              </a:tr>
              <a:tr h="301690">
                <a:tc>
                  <a:txBody>
                    <a:bodyPr/>
                    <a:lstStyle/>
                    <a:p>
                      <a:pPr algn="l" rtl="0" fontAlgn="b"/>
                      <a:r>
                        <a:rPr lang="en-IN" sz="2000" b="1" u="none" strike="noStrike" dirty="0">
                          <a:latin typeface="Garamond" pitchFamily="18" charset="0"/>
                        </a:rPr>
                        <a:t>Salary of Existing Manpower</a:t>
                      </a:r>
                      <a:endParaRPr lang="en-IN" sz="2000" b="1" i="0" u="none" strike="noStrike" dirty="0">
                        <a:solidFill>
                          <a:srgbClr val="000000"/>
                        </a:solidFill>
                        <a:latin typeface="Garamond" pitchFamily="18" charset="0"/>
                      </a:endParaRPr>
                    </a:p>
                  </a:txBody>
                  <a:tcPr marL="9525" marR="9525" marT="9525" marB="0" anchor="b"/>
                </a:tc>
                <a:tc>
                  <a:txBody>
                    <a:bodyPr/>
                    <a:lstStyle/>
                    <a:p>
                      <a:pPr algn="ctr" rtl="0" fontAlgn="b"/>
                      <a:r>
                        <a:rPr lang="en-IN" sz="2000" b="1" u="none" strike="noStrike" dirty="0" smtClean="0">
                          <a:latin typeface="Garamond" pitchFamily="18" charset="0"/>
                        </a:rPr>
                        <a:t>77.96</a:t>
                      </a:r>
                      <a:endParaRPr lang="en-IN" sz="2000" b="1" i="0" u="none" strike="noStrike" dirty="0">
                        <a:solidFill>
                          <a:srgbClr val="000000"/>
                        </a:solidFill>
                        <a:latin typeface="Garamond" pitchFamily="18" charset="0"/>
                      </a:endParaRPr>
                    </a:p>
                  </a:txBody>
                  <a:tcPr marL="9525" marR="9525" marT="9525" marB="0" anchor="b"/>
                </a:tc>
              </a:tr>
              <a:tr h="301690">
                <a:tc>
                  <a:txBody>
                    <a:bodyPr/>
                    <a:lstStyle/>
                    <a:p>
                      <a:pPr algn="l" rtl="0" fontAlgn="b"/>
                      <a:r>
                        <a:rPr lang="en-IN" sz="2000" b="1" u="none" strike="noStrike" dirty="0">
                          <a:latin typeface="Garamond" pitchFamily="18" charset="0"/>
                        </a:rPr>
                        <a:t>Transport &amp; Conveyance</a:t>
                      </a:r>
                      <a:endParaRPr lang="en-IN" sz="2000" b="1" i="0" u="none" strike="noStrike" dirty="0">
                        <a:solidFill>
                          <a:srgbClr val="000000"/>
                        </a:solidFill>
                        <a:latin typeface="Garamond" pitchFamily="18" charset="0"/>
                      </a:endParaRPr>
                    </a:p>
                  </a:txBody>
                  <a:tcPr marL="9525" marR="9525" marT="9525" marB="0" anchor="b"/>
                </a:tc>
                <a:tc>
                  <a:txBody>
                    <a:bodyPr/>
                    <a:lstStyle/>
                    <a:p>
                      <a:pPr algn="ctr" rtl="0" fontAlgn="b"/>
                      <a:r>
                        <a:rPr lang="en-IN" sz="2000" b="1" i="0" u="none" strike="noStrike" dirty="0" smtClean="0">
                          <a:solidFill>
                            <a:srgbClr val="000000"/>
                          </a:solidFill>
                          <a:latin typeface="Garamond" pitchFamily="18" charset="0"/>
                        </a:rPr>
                        <a:t>3.00</a:t>
                      </a:r>
                      <a:endParaRPr lang="en-IN" sz="2000" b="1" i="0" u="none" strike="noStrike" dirty="0">
                        <a:solidFill>
                          <a:srgbClr val="000000"/>
                        </a:solidFill>
                        <a:latin typeface="Garamond" pitchFamily="18" charset="0"/>
                      </a:endParaRPr>
                    </a:p>
                  </a:txBody>
                  <a:tcPr marL="9525" marR="9525" marT="9525" marB="0" anchor="b"/>
                </a:tc>
              </a:tr>
              <a:tr h="301690">
                <a:tc>
                  <a:txBody>
                    <a:bodyPr/>
                    <a:lstStyle/>
                    <a:p>
                      <a:pPr algn="l" rtl="0" fontAlgn="b"/>
                      <a:r>
                        <a:rPr lang="en-IN" sz="2000" b="1" u="none" strike="noStrike">
                          <a:latin typeface="Garamond" pitchFamily="18" charset="0"/>
                        </a:rPr>
                        <a:t>Office Expenditure</a:t>
                      </a:r>
                      <a:endParaRPr lang="en-IN" sz="2000" b="1" i="0" u="none" strike="noStrike">
                        <a:solidFill>
                          <a:srgbClr val="000000"/>
                        </a:solidFill>
                        <a:latin typeface="Garamond" pitchFamily="18" charset="0"/>
                      </a:endParaRPr>
                    </a:p>
                  </a:txBody>
                  <a:tcPr marL="9525" marR="9525" marT="9525" marB="0" anchor="b"/>
                </a:tc>
                <a:tc>
                  <a:txBody>
                    <a:bodyPr/>
                    <a:lstStyle/>
                    <a:p>
                      <a:pPr algn="ctr" rtl="0" fontAlgn="b"/>
                      <a:r>
                        <a:rPr lang="en-IN" sz="2000" b="1" i="0" u="none" strike="noStrike" dirty="0" smtClean="0">
                          <a:solidFill>
                            <a:srgbClr val="000000"/>
                          </a:solidFill>
                          <a:latin typeface="Garamond" pitchFamily="18" charset="0"/>
                        </a:rPr>
                        <a:t>3.00</a:t>
                      </a:r>
                      <a:endParaRPr lang="en-IN" sz="2000" b="1" i="0" u="none" strike="noStrike" dirty="0">
                        <a:solidFill>
                          <a:srgbClr val="000000"/>
                        </a:solidFill>
                        <a:latin typeface="Garamond" pitchFamily="18" charset="0"/>
                      </a:endParaRPr>
                    </a:p>
                  </a:txBody>
                  <a:tcPr marL="9525" marR="9525" marT="9525" marB="0" anchor="b"/>
                </a:tc>
              </a:tr>
              <a:tr h="540817">
                <a:tc>
                  <a:txBody>
                    <a:bodyPr/>
                    <a:lstStyle/>
                    <a:p>
                      <a:pPr algn="l" rtl="0" fontAlgn="b"/>
                      <a:r>
                        <a:rPr lang="en-IN" sz="2000" b="1" u="none" strike="noStrike">
                          <a:latin typeface="Garamond" pitchFamily="18" charset="0"/>
                        </a:rPr>
                        <a:t>Purchase of required Furniture, Computer Hardware and Accessories</a:t>
                      </a:r>
                      <a:endParaRPr lang="en-IN" sz="2000" b="1" i="0" u="none" strike="noStrike">
                        <a:solidFill>
                          <a:srgbClr val="000000"/>
                        </a:solidFill>
                        <a:latin typeface="Garamond" pitchFamily="18" charset="0"/>
                      </a:endParaRPr>
                    </a:p>
                  </a:txBody>
                  <a:tcPr marL="9525" marR="9525" marT="9525" marB="0" anchor="b"/>
                </a:tc>
                <a:tc>
                  <a:txBody>
                    <a:bodyPr/>
                    <a:lstStyle/>
                    <a:p>
                      <a:pPr algn="ctr" rtl="0" fontAlgn="b"/>
                      <a:r>
                        <a:rPr lang="en-IN" sz="2000" b="1" u="none" strike="noStrike" dirty="0" smtClean="0">
                          <a:latin typeface="Garamond" pitchFamily="18" charset="0"/>
                        </a:rPr>
                        <a:t>5.00</a:t>
                      </a:r>
                      <a:endParaRPr lang="en-IN" sz="2000" b="1" i="0" u="none" strike="noStrike" dirty="0">
                        <a:solidFill>
                          <a:srgbClr val="000000"/>
                        </a:solidFill>
                        <a:latin typeface="Garamond" pitchFamily="18" charset="0"/>
                      </a:endParaRPr>
                    </a:p>
                  </a:txBody>
                  <a:tcPr marL="9525" marR="9525" marT="9525" marB="0" anchor="b"/>
                </a:tc>
              </a:tr>
              <a:tr h="301690">
                <a:tc>
                  <a:txBody>
                    <a:bodyPr/>
                    <a:lstStyle/>
                    <a:p>
                      <a:pPr algn="l" rtl="0" fontAlgn="b"/>
                      <a:r>
                        <a:rPr lang="en-IN" sz="2000" b="1" u="none" strike="noStrike" dirty="0">
                          <a:latin typeface="Garamond" pitchFamily="18" charset="0"/>
                        </a:rPr>
                        <a:t>Testing of cooked </a:t>
                      </a:r>
                      <a:r>
                        <a:rPr lang="en-IN" sz="2000" b="1" u="none" strike="noStrike" dirty="0" smtClean="0">
                          <a:latin typeface="Garamond" pitchFamily="18" charset="0"/>
                        </a:rPr>
                        <a:t>Food &amp; </a:t>
                      </a:r>
                      <a:r>
                        <a:rPr lang="en-IN" sz="2000" b="1" u="none" strike="noStrike" dirty="0" err="1" smtClean="0">
                          <a:latin typeface="Garamond" pitchFamily="18" charset="0"/>
                        </a:rPr>
                        <a:t>Foodgrains</a:t>
                      </a:r>
                      <a:r>
                        <a:rPr lang="en-IN" sz="2000" b="1" u="none" strike="noStrike" dirty="0" smtClean="0">
                          <a:latin typeface="Garamond" pitchFamily="18" charset="0"/>
                        </a:rPr>
                        <a:t> samples </a:t>
                      </a:r>
                      <a:r>
                        <a:rPr lang="en-IN" sz="2000" b="1" u="none" strike="noStrike" dirty="0">
                          <a:latin typeface="Garamond" pitchFamily="18" charset="0"/>
                        </a:rPr>
                        <a:t>of MDM</a:t>
                      </a:r>
                      <a:endParaRPr lang="en-IN" sz="2000" b="1" i="0" u="none" strike="noStrike" dirty="0">
                        <a:solidFill>
                          <a:srgbClr val="000000"/>
                        </a:solidFill>
                        <a:latin typeface="Garamond" pitchFamily="18" charset="0"/>
                      </a:endParaRPr>
                    </a:p>
                  </a:txBody>
                  <a:tcPr marL="9525" marR="9525" marT="9525" marB="0" anchor="b"/>
                </a:tc>
                <a:tc>
                  <a:txBody>
                    <a:bodyPr/>
                    <a:lstStyle/>
                    <a:p>
                      <a:pPr algn="ctr" rtl="0" fontAlgn="b"/>
                      <a:r>
                        <a:rPr lang="en-IN" sz="2000" b="1" i="0" u="none" strike="noStrike" dirty="0" smtClean="0">
                          <a:solidFill>
                            <a:srgbClr val="000000"/>
                          </a:solidFill>
                          <a:latin typeface="Garamond" pitchFamily="18" charset="0"/>
                        </a:rPr>
                        <a:t>3.00</a:t>
                      </a:r>
                      <a:endParaRPr lang="en-IN" sz="2000" b="1" i="0" u="none" strike="noStrike" dirty="0">
                        <a:solidFill>
                          <a:srgbClr val="000000"/>
                        </a:solidFill>
                        <a:latin typeface="Garamond" pitchFamily="18" charset="0"/>
                      </a:endParaRPr>
                    </a:p>
                  </a:txBody>
                  <a:tcPr marL="9525" marR="9525" marT="9525" marB="0" anchor="b"/>
                </a:tc>
              </a:tr>
              <a:tr h="301690">
                <a:tc>
                  <a:txBody>
                    <a:bodyPr/>
                    <a:lstStyle/>
                    <a:p>
                      <a:pPr algn="l" rtl="0" fontAlgn="b"/>
                      <a:r>
                        <a:rPr lang="en-IN" sz="2000" b="1" u="none" strike="noStrike" dirty="0" smtClean="0">
                          <a:latin typeface="Garamond" pitchFamily="18" charset="0"/>
                        </a:rPr>
                        <a:t>Fortification of </a:t>
                      </a:r>
                      <a:r>
                        <a:rPr lang="en-IN" sz="2000" b="1" u="none" strike="noStrike" dirty="0" err="1" smtClean="0">
                          <a:latin typeface="Garamond" pitchFamily="18" charset="0"/>
                        </a:rPr>
                        <a:t>Foodgrains</a:t>
                      </a:r>
                      <a:endParaRPr lang="en-IN" sz="2000" b="1" i="0" u="none" strike="noStrike" dirty="0">
                        <a:solidFill>
                          <a:srgbClr val="000000"/>
                        </a:solidFill>
                        <a:latin typeface="Garamond" pitchFamily="18" charset="0"/>
                      </a:endParaRPr>
                    </a:p>
                  </a:txBody>
                  <a:tcPr marL="9525" marR="9525" marT="9525" marB="0" anchor="b"/>
                </a:tc>
                <a:tc>
                  <a:txBody>
                    <a:bodyPr/>
                    <a:lstStyle/>
                    <a:p>
                      <a:pPr algn="ctr" rtl="0" fontAlgn="b"/>
                      <a:r>
                        <a:rPr lang="en-IN" sz="2000" b="1" i="0" u="none" strike="noStrike" dirty="0" smtClean="0">
                          <a:solidFill>
                            <a:srgbClr val="000000"/>
                          </a:solidFill>
                          <a:latin typeface="Garamond" pitchFamily="18" charset="0"/>
                        </a:rPr>
                        <a:t>5.00</a:t>
                      </a:r>
                      <a:endParaRPr lang="en-IN" sz="2000" b="1" i="0" u="none" strike="noStrike" dirty="0">
                        <a:solidFill>
                          <a:srgbClr val="000000"/>
                        </a:solidFill>
                        <a:latin typeface="Garamond" pitchFamily="18" charset="0"/>
                      </a:endParaRPr>
                    </a:p>
                  </a:txBody>
                  <a:tcPr marL="9525" marR="9525" marT="9525" marB="0" anchor="b"/>
                </a:tc>
              </a:tr>
              <a:tr h="301690">
                <a:tc>
                  <a:txBody>
                    <a:bodyPr/>
                    <a:lstStyle/>
                    <a:p>
                      <a:pPr algn="l" rtl="0" fontAlgn="b"/>
                      <a:r>
                        <a:rPr lang="en-IN" sz="2000" b="1" i="0" u="none" strike="noStrike" dirty="0" smtClean="0">
                          <a:solidFill>
                            <a:srgbClr val="000000"/>
                          </a:solidFill>
                          <a:latin typeface="Garamond" pitchFamily="18" charset="0"/>
                        </a:rPr>
                        <a:t>Expenditure</a:t>
                      </a:r>
                      <a:r>
                        <a:rPr lang="en-IN" sz="2000" b="1" i="0" u="none" strike="noStrike" baseline="0" dirty="0" smtClean="0">
                          <a:solidFill>
                            <a:srgbClr val="000000"/>
                          </a:solidFill>
                          <a:latin typeface="Garamond" pitchFamily="18" charset="0"/>
                        </a:rPr>
                        <a:t> on Automated Monitoring System</a:t>
                      </a:r>
                      <a:endParaRPr lang="en-IN" sz="2000" b="1" i="0" u="none" strike="noStrike" dirty="0">
                        <a:solidFill>
                          <a:srgbClr val="000000"/>
                        </a:solidFill>
                        <a:latin typeface="Garamond" pitchFamily="18" charset="0"/>
                      </a:endParaRPr>
                    </a:p>
                  </a:txBody>
                  <a:tcPr marL="9525" marR="9525" marT="9525" marB="0" anchor="b"/>
                </a:tc>
                <a:tc>
                  <a:txBody>
                    <a:bodyPr/>
                    <a:lstStyle/>
                    <a:p>
                      <a:pPr algn="ctr" rtl="0" fontAlgn="b"/>
                      <a:r>
                        <a:rPr lang="en-IN" sz="2000" b="1" i="0" u="none" strike="noStrike" dirty="0" smtClean="0">
                          <a:solidFill>
                            <a:srgbClr val="000000"/>
                          </a:solidFill>
                          <a:latin typeface="Garamond" pitchFamily="18" charset="0"/>
                        </a:rPr>
                        <a:t>2.00</a:t>
                      </a:r>
                      <a:endParaRPr lang="en-IN" sz="2000" b="1" i="0" u="none" strike="noStrike" dirty="0">
                        <a:solidFill>
                          <a:srgbClr val="000000"/>
                        </a:solidFill>
                        <a:latin typeface="Garamond" pitchFamily="18" charset="0"/>
                      </a:endParaRPr>
                    </a:p>
                  </a:txBody>
                  <a:tcPr marL="9525" marR="9525" marT="9525" marB="0" anchor="b"/>
                </a:tc>
              </a:tr>
              <a:tr h="301690">
                <a:tc>
                  <a:txBody>
                    <a:bodyPr/>
                    <a:lstStyle/>
                    <a:p>
                      <a:pPr algn="l" rtl="0" fontAlgn="b"/>
                      <a:r>
                        <a:rPr lang="en-IN" sz="2000" b="1" u="none" strike="noStrike">
                          <a:latin typeface="Garamond" pitchFamily="18" charset="0"/>
                        </a:rPr>
                        <a:t>School Level Expenses</a:t>
                      </a:r>
                      <a:endParaRPr lang="en-IN" sz="2000" b="1" i="0" u="none" strike="noStrike">
                        <a:solidFill>
                          <a:srgbClr val="000000"/>
                        </a:solidFill>
                        <a:latin typeface="Garamond" pitchFamily="18" charset="0"/>
                      </a:endParaRPr>
                    </a:p>
                  </a:txBody>
                  <a:tcPr marL="9525" marR="9525" marT="9525" marB="0" anchor="b"/>
                </a:tc>
                <a:tc>
                  <a:txBody>
                    <a:bodyPr/>
                    <a:lstStyle/>
                    <a:p>
                      <a:pPr algn="ctr" rtl="0" fontAlgn="b"/>
                      <a:r>
                        <a:rPr lang="en-IN" sz="2000" b="1" i="0" u="none" strike="noStrike" dirty="0" smtClean="0">
                          <a:solidFill>
                            <a:srgbClr val="000000"/>
                          </a:solidFill>
                          <a:latin typeface="Garamond" pitchFamily="18" charset="0"/>
                        </a:rPr>
                        <a:t>11.00</a:t>
                      </a:r>
                      <a:endParaRPr lang="en-IN" sz="2000" b="1" i="0" u="none" strike="noStrike" dirty="0">
                        <a:solidFill>
                          <a:srgbClr val="000000"/>
                        </a:solidFill>
                        <a:latin typeface="Garamond" pitchFamily="18" charset="0"/>
                      </a:endParaRPr>
                    </a:p>
                  </a:txBody>
                  <a:tcPr marL="9525" marR="9525" marT="9525" marB="0" anchor="b"/>
                </a:tc>
              </a:tr>
              <a:tr h="807066">
                <a:tc>
                  <a:txBody>
                    <a:bodyPr/>
                    <a:lstStyle/>
                    <a:p>
                      <a:pPr algn="ctr" rtl="0" fontAlgn="b"/>
                      <a:r>
                        <a:rPr lang="en-IN" sz="2000" b="1" u="none" strike="noStrike" dirty="0" smtClean="0">
                          <a:latin typeface="Garamond" pitchFamily="18" charset="0"/>
                        </a:rPr>
                        <a:t>Total </a:t>
                      </a:r>
                    </a:p>
                    <a:p>
                      <a:pPr algn="ctr" rtl="0" fontAlgn="b"/>
                      <a:r>
                        <a:rPr lang="en-IN" sz="2000" b="1" u="none" strike="noStrike" dirty="0" smtClean="0">
                          <a:latin typeface="Garamond" pitchFamily="18" charset="0"/>
                        </a:rPr>
                        <a:t>(Rs. 40</a:t>
                      </a:r>
                      <a:r>
                        <a:rPr lang="en-IN" sz="2000" b="1" u="none" strike="noStrike" baseline="0" dirty="0" smtClean="0">
                          <a:latin typeface="Garamond" pitchFamily="18" charset="0"/>
                        </a:rPr>
                        <a:t> </a:t>
                      </a:r>
                      <a:r>
                        <a:rPr lang="en-IN" sz="2000" b="1" u="none" strike="noStrike" baseline="0" dirty="0" err="1" smtClean="0">
                          <a:latin typeface="Garamond" pitchFamily="18" charset="0"/>
                        </a:rPr>
                        <a:t>Lakh</a:t>
                      </a:r>
                      <a:r>
                        <a:rPr lang="en-IN" sz="2000" b="1" u="none" strike="noStrike" baseline="0" dirty="0" smtClean="0">
                          <a:latin typeface="Garamond" pitchFamily="18" charset="0"/>
                        </a:rPr>
                        <a:t> from Central Assistance &amp; Rs. 69.96 from State Budget</a:t>
                      </a:r>
                      <a:endParaRPr lang="en-IN" sz="2000" b="1" i="0" u="none" strike="noStrike" dirty="0">
                        <a:solidFill>
                          <a:srgbClr val="000000"/>
                        </a:solidFill>
                        <a:latin typeface="Garamond" pitchFamily="18" charset="0"/>
                      </a:endParaRPr>
                    </a:p>
                  </a:txBody>
                  <a:tcPr marL="9525" marR="9525" marT="9525" marB="0" anchor="b"/>
                </a:tc>
                <a:tc>
                  <a:txBody>
                    <a:bodyPr/>
                    <a:lstStyle/>
                    <a:p>
                      <a:pPr algn="ctr" fontAlgn="b"/>
                      <a:r>
                        <a:rPr lang="en-IN" sz="2000" b="1" i="0" u="none" strike="noStrike" dirty="0" smtClean="0">
                          <a:solidFill>
                            <a:srgbClr val="000000"/>
                          </a:solidFill>
                          <a:latin typeface="Garamond" pitchFamily="18" charset="0"/>
                        </a:rPr>
                        <a:t>109.96</a:t>
                      </a:r>
                    </a:p>
                    <a:p>
                      <a:pPr algn="ctr" fontAlgn="b"/>
                      <a:endParaRPr lang="en-IN" sz="2000" b="1" i="0" u="none" strike="noStrike" dirty="0" smtClean="0">
                        <a:solidFill>
                          <a:srgbClr val="000000"/>
                        </a:solidFill>
                        <a:latin typeface="Garamond" pitchFamily="18" charset="0"/>
                      </a:endParaRPr>
                    </a:p>
                    <a:p>
                      <a:pPr algn="ctr" fontAlgn="b"/>
                      <a:endParaRPr lang="en-IN" sz="2000" b="1" i="0" u="none" strike="noStrike" dirty="0">
                        <a:solidFill>
                          <a:srgbClr val="000000"/>
                        </a:solidFill>
                        <a:latin typeface="Garamond" pitchFamily="18" charset="0"/>
                      </a:endParaRPr>
                    </a:p>
                  </a:txBody>
                  <a:tcPr marL="9525" marR="9525" marT="9525" marB="0" anchor="b"/>
                </a:tc>
              </a:tr>
            </a:tbl>
          </a:graphicData>
        </a:graphic>
      </p:graphicFrame>
      <p:sp>
        <p:nvSpPr>
          <p:cNvPr id="5" name="TextBox 4"/>
          <p:cNvSpPr txBox="1"/>
          <p:nvPr/>
        </p:nvSpPr>
        <p:spPr>
          <a:xfrm>
            <a:off x="1214414" y="5103698"/>
            <a:ext cx="7572428" cy="1754326"/>
          </a:xfrm>
          <a:prstGeom prst="rect">
            <a:avLst/>
          </a:prstGeom>
          <a:noFill/>
        </p:spPr>
        <p:txBody>
          <a:bodyPr wrap="square" rtlCol="0">
            <a:spAutoFit/>
          </a:bodyPr>
          <a:lstStyle/>
          <a:p>
            <a:pPr algn="ctr"/>
            <a:r>
              <a:rPr lang="en-IN" b="1" dirty="0" smtClean="0">
                <a:latin typeface="Calibri" pitchFamily="34" charset="0"/>
              </a:rPr>
              <a:t>Detail of Salary of Existing Manpower</a:t>
            </a:r>
          </a:p>
          <a:p>
            <a:pPr algn="ctr"/>
            <a:r>
              <a:rPr lang="en-IN" b="1" dirty="0" smtClean="0">
                <a:latin typeface="Calibri" pitchFamily="34" charset="0"/>
              </a:rPr>
              <a:t>Office </a:t>
            </a:r>
            <a:r>
              <a:rPr lang="en-IN" b="1" dirty="0" err="1" smtClean="0">
                <a:latin typeface="Calibri" pitchFamily="34" charset="0"/>
              </a:rPr>
              <a:t>Incharge</a:t>
            </a:r>
            <a:r>
              <a:rPr lang="en-IN" b="1" dirty="0" smtClean="0">
                <a:latin typeface="Calibri" pitchFamily="34" charset="0"/>
              </a:rPr>
              <a:t> – 1 @ Rs.3.71 </a:t>
            </a:r>
            <a:r>
              <a:rPr lang="en-IN" b="1" dirty="0" err="1" smtClean="0">
                <a:latin typeface="Calibri" pitchFamily="34" charset="0"/>
              </a:rPr>
              <a:t>Lakh</a:t>
            </a:r>
            <a:r>
              <a:rPr lang="en-IN" b="1" dirty="0" smtClean="0">
                <a:latin typeface="Calibri" pitchFamily="34" charset="0"/>
              </a:rPr>
              <a:t>, Office Assistant – 1 @ Rs.2.53 </a:t>
            </a:r>
            <a:r>
              <a:rPr lang="en-IN" b="1" dirty="0" err="1" smtClean="0">
                <a:latin typeface="Calibri" pitchFamily="34" charset="0"/>
              </a:rPr>
              <a:t>Lakh</a:t>
            </a:r>
            <a:r>
              <a:rPr lang="en-IN" b="1" dirty="0" smtClean="0">
                <a:latin typeface="Calibri" pitchFamily="34" charset="0"/>
              </a:rPr>
              <a:t>, Clerk – 1 @ Rs. 2.45 </a:t>
            </a:r>
            <a:r>
              <a:rPr lang="en-IN" b="1" dirty="0" err="1" smtClean="0">
                <a:latin typeface="Calibri" pitchFamily="34" charset="0"/>
              </a:rPr>
              <a:t>Lakh</a:t>
            </a:r>
            <a:r>
              <a:rPr lang="en-IN" b="1" dirty="0" smtClean="0">
                <a:latin typeface="Calibri" pitchFamily="34" charset="0"/>
              </a:rPr>
              <a:t>, MIS Coordinator – 1 @ Rs.5.05 </a:t>
            </a:r>
            <a:r>
              <a:rPr lang="en-IN" b="1" dirty="0" err="1" smtClean="0">
                <a:latin typeface="Calibri" pitchFamily="34" charset="0"/>
              </a:rPr>
              <a:t>Lakh</a:t>
            </a:r>
            <a:r>
              <a:rPr lang="en-IN" b="1" dirty="0" smtClean="0">
                <a:latin typeface="Calibri" pitchFamily="34" charset="0"/>
              </a:rPr>
              <a:t>, Data Entry Operator – 1 @ Rs.2.45, Inspector – 3 @ Rs. 1.65 </a:t>
            </a:r>
            <a:r>
              <a:rPr lang="en-IN" b="1" dirty="0" err="1" smtClean="0">
                <a:latin typeface="Calibri" pitchFamily="34" charset="0"/>
              </a:rPr>
              <a:t>Lakh</a:t>
            </a:r>
            <a:r>
              <a:rPr lang="en-IN" b="1" dirty="0" smtClean="0">
                <a:latin typeface="Calibri" pitchFamily="34" charset="0"/>
              </a:rPr>
              <a:t>, Supervisors – 20 @ Rs. 0.99 </a:t>
            </a:r>
            <a:r>
              <a:rPr lang="en-IN" b="1" dirty="0" err="1" smtClean="0">
                <a:latin typeface="Calibri" pitchFamily="34" charset="0"/>
              </a:rPr>
              <a:t>Lakh</a:t>
            </a:r>
            <a:r>
              <a:rPr lang="en-IN" b="1" dirty="0" smtClean="0">
                <a:latin typeface="Calibri" pitchFamily="34" charset="0"/>
              </a:rPr>
              <a:t>, Organizers – 7 @ Rs.0.94 </a:t>
            </a:r>
            <a:r>
              <a:rPr lang="en-IN" b="1" dirty="0" err="1" smtClean="0">
                <a:latin typeface="Calibri" pitchFamily="34" charset="0"/>
              </a:rPr>
              <a:t>Lakh</a:t>
            </a:r>
            <a:r>
              <a:rPr lang="en-IN" b="1" dirty="0" smtClean="0">
                <a:latin typeface="Calibri" pitchFamily="34" charset="0"/>
              </a:rPr>
              <a:t>, Professional Cooks – 7 @ Rs. 0.94 </a:t>
            </a:r>
            <a:r>
              <a:rPr lang="en-IN" b="1" dirty="0" err="1" smtClean="0">
                <a:latin typeface="Calibri" pitchFamily="34" charset="0"/>
              </a:rPr>
              <a:t>Lakh</a:t>
            </a:r>
            <a:r>
              <a:rPr lang="en-IN" b="1" dirty="0" smtClean="0">
                <a:latin typeface="Calibri" pitchFamily="34" charset="0"/>
              </a:rPr>
              <a:t>, Helpers – 6 @ Rs. 1.68 </a:t>
            </a:r>
            <a:r>
              <a:rPr lang="en-IN" b="1" dirty="0" err="1" smtClean="0">
                <a:latin typeface="Calibri" pitchFamily="34" charset="0"/>
              </a:rPr>
              <a:t>Lakh</a:t>
            </a:r>
            <a:endParaRPr lang="en-IN" b="1"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1538" y="274638"/>
            <a:ext cx="761526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rPr>
              <a:t>Data Entry</a:t>
            </a:r>
            <a:r>
              <a:rPr kumimoji="0" lang="en-US" sz="2800" b="1" i="0" u="none" strike="noStrike" kern="1200" cap="none" spc="0" normalizeH="0" noProof="0" dirty="0" smtClean="0">
                <a:ln>
                  <a:noFill/>
                </a:ln>
                <a:solidFill>
                  <a:schemeClr val="tx1"/>
                </a:solidFill>
                <a:effectLst/>
                <a:uLnTx/>
                <a:uFillTx/>
                <a:latin typeface="Garamond" pitchFamily="18" charset="0"/>
                <a:ea typeface="+mj-ea"/>
                <a:cs typeface="+mj-cs"/>
              </a:rPr>
              <a:t> </a:t>
            </a:r>
            <a:r>
              <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rPr>
              <a:t>Status under MDM-MIS Portal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latin typeface="Garamond" pitchFamily="18" charset="0"/>
                <a:ea typeface="+mj-ea"/>
                <a:cs typeface="+mj-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rPr>
              <a:t>Status</a:t>
            </a:r>
            <a:r>
              <a:rPr kumimoji="0" lang="en-US" sz="2800" b="1" i="0" u="none" strike="noStrike" kern="1200" cap="none" spc="0" normalizeH="0" noProof="0" dirty="0" smtClean="0">
                <a:ln>
                  <a:noFill/>
                </a:ln>
                <a:solidFill>
                  <a:schemeClr val="tx1"/>
                </a:solidFill>
                <a:effectLst/>
                <a:uLnTx/>
                <a:uFillTx/>
                <a:latin typeface="Garamond" pitchFamily="18" charset="0"/>
                <a:ea typeface="+mj-ea"/>
                <a:cs typeface="+mj-cs"/>
              </a:rPr>
              <a:t> of Automated Monitoring System</a:t>
            </a:r>
            <a:endPar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
        <p:nvSpPr>
          <p:cNvPr id="7" name="Rectangle 3"/>
          <p:cNvSpPr txBox="1">
            <a:spLocks noChangeArrowheads="1"/>
          </p:cNvSpPr>
          <p:nvPr/>
        </p:nvSpPr>
        <p:spPr>
          <a:xfrm>
            <a:off x="1071538" y="1643050"/>
            <a:ext cx="7786742" cy="5000660"/>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lnSpcReduction="10000"/>
          </a:bodyPr>
          <a:lstStyle/>
          <a:p>
            <a:pPr algn="just">
              <a:lnSpc>
                <a:spcPct val="90000"/>
              </a:lnSpc>
              <a:spcBef>
                <a:spcPct val="20000"/>
              </a:spcBef>
              <a:defRPr/>
            </a:pPr>
            <a:endParaRPr lang="en-US" sz="1200" b="1" dirty="0" smtClean="0">
              <a:latin typeface="Garamond" pitchFamily="18" charset="0"/>
            </a:endParaRPr>
          </a:p>
          <a:p>
            <a:pPr algn="just">
              <a:lnSpc>
                <a:spcPct val="90000"/>
              </a:lnSpc>
              <a:spcBef>
                <a:spcPct val="20000"/>
              </a:spcBef>
              <a:defRPr/>
            </a:pPr>
            <a:r>
              <a:rPr lang="en-US" sz="2800" b="1" dirty="0" smtClean="0">
                <a:latin typeface="Garamond" pitchFamily="18" charset="0"/>
              </a:rPr>
              <a:t>Annual Data Entry		:	100 %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effectLst/>
              <a:uLnTx/>
              <a:uFillTx/>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effectLst/>
                <a:uLnTx/>
                <a:uFillTx/>
                <a:latin typeface="Garamond" pitchFamily="18" charset="0"/>
              </a:rPr>
              <a:t>Monthly Data Entry		:	100</a:t>
            </a:r>
            <a:r>
              <a:rPr kumimoji="0" lang="en-US" sz="2800" b="1" i="0" u="none" strike="noStrike" kern="1200" cap="none" spc="0" normalizeH="0" noProof="0" dirty="0" smtClean="0">
                <a:ln>
                  <a:noFill/>
                </a:ln>
                <a:effectLst/>
                <a:uLnTx/>
                <a:uFillTx/>
                <a:latin typeface="Garamond" pitchFamily="18" charset="0"/>
              </a:rPr>
              <a:t>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lang="en-US" sz="2800" b="1" dirty="0" smtClean="0">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noProof="0" dirty="0" smtClean="0">
                <a:ln>
                  <a:noFill/>
                </a:ln>
                <a:effectLst/>
                <a:uLnTx/>
                <a:uFillTx/>
                <a:latin typeface="Garamond" pitchFamily="18" charset="0"/>
              </a:rPr>
              <a:t>Health Data Entry		:	100 %</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lang="en-US" sz="2400" b="1" dirty="0" smtClean="0">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800" b="1" i="0" u="none" strike="noStrike" kern="1200" cap="none" spc="0" normalizeH="0" noProof="0" dirty="0" smtClean="0">
              <a:ln>
                <a:noFill/>
              </a:ln>
              <a:effectLst/>
              <a:uLnTx/>
              <a:uFillTx/>
              <a:latin typeface="Garamond" pitchFamily="18" charset="0"/>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noProof="0" dirty="0" smtClean="0">
                <a:ln>
                  <a:noFill/>
                </a:ln>
                <a:effectLst/>
                <a:uLnTx/>
                <a:uFillTx/>
                <a:latin typeface="Garamond" pitchFamily="18" charset="0"/>
              </a:rPr>
              <a:t>SMS based Automated Monitoring System (AMS) has been implemented successfully in UT Chandigarh through NIC Chandigarh (Adopted the Model of NIC HP)</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1143000" y="23810"/>
            <a:ext cx="7786718" cy="1119174"/>
          </a:xfrm>
          <a:prstGeom prst="rect">
            <a:avLst/>
          </a:prstGeom>
        </p:spPr>
        <p:txBody>
          <a:bodyPr vert="horz" lIns="91440" tIns="45720" rIns="91440" bIns="45720" rtlCol="0" anchor="ctr">
            <a:noAutofit/>
          </a:bodyPr>
          <a:lstStyle/>
          <a:p>
            <a:pPr lvl="0" algn="ctr">
              <a:spcBef>
                <a:spcPct val="0"/>
              </a:spcBef>
              <a:defRPr/>
            </a:pPr>
            <a:r>
              <a:rPr lang="en-US" sz="2600" b="1" dirty="0" smtClean="0">
                <a:latin typeface="Garamond" pitchFamily="18" charset="0"/>
              </a:rPr>
              <a:t>Coverage under </a:t>
            </a:r>
            <a:r>
              <a:rPr lang="en-US" sz="2600" b="1" dirty="0" err="1" smtClean="0">
                <a:latin typeface="Garamond" pitchFamily="18" charset="0"/>
              </a:rPr>
              <a:t>Rashtriya</a:t>
            </a:r>
            <a:r>
              <a:rPr lang="en-US" sz="2600" b="1" dirty="0" smtClean="0">
                <a:latin typeface="Garamond" pitchFamily="18" charset="0"/>
              </a:rPr>
              <a:t> Bal </a:t>
            </a:r>
            <a:r>
              <a:rPr lang="en-US" sz="2600" b="1" dirty="0" err="1" smtClean="0">
                <a:latin typeface="Garamond" pitchFamily="18" charset="0"/>
              </a:rPr>
              <a:t>Swasthya</a:t>
            </a:r>
            <a:r>
              <a:rPr lang="en-US" sz="2600" b="1" dirty="0" smtClean="0">
                <a:latin typeface="Garamond" pitchFamily="18" charset="0"/>
              </a:rPr>
              <a:t> </a:t>
            </a:r>
            <a:r>
              <a:rPr lang="en-US" sz="2600" b="1" dirty="0" err="1" smtClean="0">
                <a:latin typeface="Garamond" pitchFamily="18" charset="0"/>
              </a:rPr>
              <a:t>Karyakram</a:t>
            </a:r>
            <a:r>
              <a:rPr lang="en-US" sz="2600" b="1" dirty="0" smtClean="0">
                <a:latin typeface="Garamond" pitchFamily="18" charset="0"/>
              </a:rPr>
              <a:t> (RBSK-School Health </a:t>
            </a:r>
            <a:r>
              <a:rPr lang="en-US" sz="2600" b="1" dirty="0" err="1" smtClean="0">
                <a:latin typeface="Garamond" pitchFamily="18" charset="0"/>
              </a:rPr>
              <a:t>Programme</a:t>
            </a:r>
            <a:r>
              <a:rPr lang="en-US" sz="2600" b="1" dirty="0" smtClean="0">
                <a:latin typeface="Garamond" pitchFamily="18" charset="0"/>
              </a:rPr>
              <a:t>)</a:t>
            </a:r>
            <a:r>
              <a:rPr lang="en-US" sz="2800" b="1" dirty="0" smtClean="0">
                <a:latin typeface="Garamond" pitchFamily="18" charset="0"/>
              </a:rPr>
              <a:t/>
            </a:r>
            <a:br>
              <a:rPr lang="en-US" sz="2800" b="1" dirty="0" smtClean="0">
                <a:latin typeface="Garamond" pitchFamily="18" charset="0"/>
              </a:rPr>
            </a:br>
            <a:r>
              <a:rPr lang="en-US" sz="2000" b="1" dirty="0" smtClean="0">
                <a:latin typeface="Garamond" pitchFamily="18" charset="0"/>
              </a:rPr>
              <a:t>During the year 2017-18</a:t>
            </a:r>
            <a:endParaRPr lang="en-US" sz="2800" b="1" dirty="0" smtClean="0">
              <a:latin typeface="Garamond" pitchFamily="18" charset="0"/>
            </a:endParaRPr>
          </a:p>
        </p:txBody>
      </p:sp>
      <p:graphicFrame>
        <p:nvGraphicFramePr>
          <p:cNvPr id="4" name="Content Placeholder 3"/>
          <p:cNvGraphicFramePr>
            <a:graphicFrameLocks/>
          </p:cNvGraphicFramePr>
          <p:nvPr/>
        </p:nvGraphicFramePr>
        <p:xfrm>
          <a:off x="1238280" y="1349150"/>
          <a:ext cx="7620000" cy="5303130"/>
        </p:xfrm>
        <a:graphic>
          <a:graphicData uri="http://schemas.openxmlformats.org/drawingml/2006/table">
            <a:tbl>
              <a:tblPr>
                <a:tableStyleId>{8A107856-5554-42FB-B03E-39F5DBC370BA}</a:tableStyleId>
              </a:tblPr>
              <a:tblGrid>
                <a:gridCol w="5096475"/>
                <a:gridCol w="2523525"/>
              </a:tblGrid>
              <a:tr h="1226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Components</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  No. of Children Covered</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r>
              <a:tr h="725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Health Checkup (Recording of Height &amp; Weight etc.)</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tx1"/>
                          </a:solidFill>
                          <a:effectLst/>
                          <a:latin typeface="Garamond" pitchFamily="18" charset="0"/>
                        </a:rPr>
                        <a:t>88227</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r>
              <a:tr h="849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Coverage under Weekly Iron Folic Acid Supplement (Distribution of Iron Folic Acid &amp; De-worming medicine)</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aramond" pitchFamily="18" charset="0"/>
                        </a:rPr>
                        <a:t>125823</a:t>
                      </a:r>
                    </a:p>
                  </a:txBody>
                  <a:tcPr anchor="ctr" horzOverflow="overflow"/>
                </a:tc>
              </a:tr>
              <a:tr h="849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effectLst/>
                          <a:latin typeface="Garamond" pitchFamily="18" charset="0"/>
                        </a:rPr>
                        <a:t>Spectacles Distributed</a:t>
                      </a: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aramond" pitchFamily="18" charset="0"/>
                        </a:rPr>
                        <a:t>590</a:t>
                      </a:r>
                    </a:p>
                  </a:txBody>
                  <a:tcPr anchor="ctr" horzOverflow="overflow"/>
                </a:tc>
              </a:tr>
              <a:tr h="8493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Garamond" pitchFamily="18" charset="0"/>
                        </a:rPr>
                        <a:t>Number of visits made by RBSK team - 1359</a:t>
                      </a: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Garamond" pitchFamily="18"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57290" y="0"/>
            <a:ext cx="7162800" cy="57148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rPr>
              <a:t>Best/Innovative</a:t>
            </a:r>
            <a:r>
              <a:rPr kumimoji="0" lang="en-US" sz="3200" b="1" i="0" u="none" strike="noStrike" kern="1200" cap="none" spc="0" normalizeH="0" noProof="0" dirty="0" smtClean="0">
                <a:ln>
                  <a:noFill/>
                </a:ln>
                <a:solidFill>
                  <a:schemeClr val="tx1"/>
                </a:solidFill>
                <a:effectLst/>
                <a:uLnTx/>
                <a:uFillTx/>
                <a:latin typeface="Garamond" pitchFamily="18" charset="0"/>
                <a:ea typeface="+mj-ea"/>
                <a:cs typeface="+mj-cs"/>
              </a:rPr>
              <a:t> Practices</a:t>
            </a:r>
            <a:endPar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
        <p:nvSpPr>
          <p:cNvPr id="4" name="TextBox 3"/>
          <p:cNvSpPr txBox="1"/>
          <p:nvPr/>
        </p:nvSpPr>
        <p:spPr>
          <a:xfrm>
            <a:off x="1071538" y="753107"/>
            <a:ext cx="8001023" cy="5747727"/>
          </a:xfrm>
          <a:prstGeom prst="rect">
            <a:avLst/>
          </a:prstGeom>
          <a:noFill/>
        </p:spPr>
        <p:txBody>
          <a:bodyPr wrap="square" rtlCol="0">
            <a:spAutoFit/>
          </a:bodyPr>
          <a:lstStyle/>
          <a:p>
            <a:pPr marL="449263" lvl="0" indent="-449263" algn="just">
              <a:buFont typeface="Wingdings" pitchFamily="2" charset="2"/>
              <a:buChar char="v"/>
            </a:pPr>
            <a:r>
              <a:rPr lang="en-US" sz="2450" b="1" dirty="0" smtClean="0">
                <a:latin typeface="Garamond" pitchFamily="18" charset="0"/>
              </a:rPr>
              <a:t>School Cluster Kitchens have setup their kitchen gardens for fresh vegetables.</a:t>
            </a:r>
            <a:endParaRPr lang="en-IN" sz="2450" b="1" dirty="0" smtClean="0">
              <a:latin typeface="Garamond" pitchFamily="18" charset="0"/>
            </a:endParaRPr>
          </a:p>
          <a:p>
            <a:pPr marL="449263" lvl="0" indent="-449263" algn="just">
              <a:buFont typeface="Wingdings" pitchFamily="2" charset="2"/>
              <a:buChar char="v"/>
            </a:pPr>
            <a:r>
              <a:rPr lang="en-US" sz="2450" b="1" dirty="0" smtClean="0">
                <a:latin typeface="Garamond" pitchFamily="18" charset="0"/>
              </a:rPr>
              <a:t>CCTV Cameras are installed in all MDM kitchens.</a:t>
            </a:r>
          </a:p>
          <a:p>
            <a:pPr marL="449263" indent="-449263" algn="just">
              <a:buFont typeface="Wingdings" pitchFamily="2" charset="2"/>
              <a:buChar char="v"/>
            </a:pPr>
            <a:r>
              <a:rPr lang="en-US" sz="2450" b="1" dirty="0" smtClean="0">
                <a:latin typeface="Garamond" pitchFamily="18" charset="0"/>
              </a:rPr>
              <a:t>Honorarium to Cook-cum-helpers increased from Rs. 2622/- to Rs. 3000/-.</a:t>
            </a:r>
          </a:p>
          <a:p>
            <a:pPr marL="449263" indent="-449263" algn="just">
              <a:buFont typeface="Wingdings" pitchFamily="2" charset="2"/>
              <a:buChar char="v"/>
            </a:pPr>
            <a:r>
              <a:rPr lang="en-US" sz="2450" b="1" dirty="0" smtClean="0">
                <a:latin typeface="Garamond" pitchFamily="18" charset="0"/>
              </a:rPr>
              <a:t>Fortified Wheat Flour is used for preparation of MDM.</a:t>
            </a:r>
          </a:p>
          <a:p>
            <a:pPr marL="449263" indent="-449263" algn="just">
              <a:buFont typeface="Wingdings" pitchFamily="2" charset="2"/>
              <a:buChar char="v"/>
            </a:pPr>
            <a:r>
              <a:rPr lang="en-US" sz="2450" b="1" dirty="0" smtClean="0">
                <a:latin typeface="Garamond" pitchFamily="18" charset="0"/>
              </a:rPr>
              <a:t>Three Mixture/Blenders donated by NGO (PATH) installed for fortification of Rice.</a:t>
            </a:r>
            <a:endParaRPr lang="en-IN" sz="2450" b="1" dirty="0" smtClean="0">
              <a:latin typeface="Garamond" pitchFamily="18" charset="0"/>
            </a:endParaRPr>
          </a:p>
          <a:p>
            <a:pPr marL="449263" lvl="0" indent="-449263" algn="just">
              <a:buFont typeface="Wingdings" pitchFamily="2" charset="2"/>
              <a:buChar char="v"/>
            </a:pPr>
            <a:r>
              <a:rPr lang="en-US" sz="2450" b="1" dirty="0" smtClean="0">
                <a:latin typeface="Garamond" pitchFamily="18" charset="0"/>
              </a:rPr>
              <a:t>Compost is prepared from the Kitchen waste.</a:t>
            </a:r>
            <a:endParaRPr lang="en-IN" sz="2450" b="1" dirty="0" smtClean="0">
              <a:latin typeface="Garamond" pitchFamily="18" charset="0"/>
            </a:endParaRPr>
          </a:p>
          <a:p>
            <a:pPr marL="449263" lvl="0" indent="-449263" algn="just">
              <a:buFont typeface="Wingdings" pitchFamily="2" charset="2"/>
              <a:buChar char="v"/>
            </a:pPr>
            <a:r>
              <a:rPr lang="en-US" sz="2450" b="1" dirty="0" smtClean="0">
                <a:latin typeface="Garamond" pitchFamily="18" charset="0"/>
              </a:rPr>
              <a:t>MDM is monitored by PCS/HCS Officers in addition to by the Officers of the Education Department.</a:t>
            </a:r>
          </a:p>
          <a:p>
            <a:pPr marL="449263" lvl="0" indent="-449263" algn="just">
              <a:buFont typeface="Wingdings" pitchFamily="2" charset="2"/>
              <a:buChar char="v"/>
            </a:pPr>
            <a:r>
              <a:rPr lang="en-US" sz="2450" b="1" dirty="0" smtClean="0">
                <a:latin typeface="Garamond" pitchFamily="18" charset="0"/>
              </a:rPr>
              <a:t>MDM is cooked by the professionals of Hotel Management Cooking Institutes.</a:t>
            </a:r>
          </a:p>
          <a:p>
            <a:pPr marL="449263" lvl="0" indent="-449263" algn="just">
              <a:buFont typeface="Wingdings" pitchFamily="2" charset="2"/>
              <a:buChar char="v"/>
            </a:pPr>
            <a:r>
              <a:rPr lang="en-US" sz="2450" b="1" dirty="0" smtClean="0">
                <a:latin typeface="Garamond" pitchFamily="18" charset="0"/>
              </a:rPr>
              <a:t>Additional fund support by the Chandigarh Administration of Rs. 576 </a:t>
            </a:r>
            <a:r>
              <a:rPr lang="en-US" sz="2450" b="1" dirty="0" err="1" smtClean="0">
                <a:latin typeface="Garamond" pitchFamily="18" charset="0"/>
              </a:rPr>
              <a:t>Lakh</a:t>
            </a:r>
            <a:r>
              <a:rPr lang="en-US" sz="2450" b="1" dirty="0" smtClean="0">
                <a:latin typeface="Garamond" pitchFamily="18" charset="0"/>
              </a:rPr>
              <a:t> during the year 2017-18.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3042" y="2357430"/>
            <a:ext cx="6643734" cy="1569660"/>
          </a:xfrm>
          <a:prstGeom prst="rect">
            <a:avLst/>
          </a:prstGeom>
          <a:noFill/>
        </p:spPr>
        <p:txBody>
          <a:bodyPr wrap="square" rtlCol="0">
            <a:spAutoFit/>
          </a:bodyPr>
          <a:lstStyle/>
          <a:p>
            <a:pPr algn="ctr"/>
            <a:r>
              <a:rPr lang="en-IN" sz="9600" b="1" dirty="0" smtClean="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Garamond" pitchFamily="18" charset="0"/>
              </a:rPr>
              <a:t>Process</a:t>
            </a:r>
            <a:endParaRPr lang="en-IN" sz="8800" b="1" dirty="0">
              <a:solidFill>
                <a:schemeClr val="bg2">
                  <a:lumMod val="75000"/>
                </a:schemeClr>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714356"/>
            <a:ext cx="7858180" cy="5929330"/>
          </a:xfrm>
        </p:spPr>
        <p:txBody>
          <a:bodyPr>
            <a:noAutofit/>
          </a:bodyPr>
          <a:lstStyle/>
          <a:p>
            <a:pPr marL="90488" indent="-7938" algn="just">
              <a:buNone/>
            </a:pPr>
            <a:r>
              <a:rPr lang="en-US" sz="2400" dirty="0" smtClean="0">
                <a:latin typeface="Garamond" pitchFamily="18" charset="0"/>
              </a:rPr>
              <a:t>In order to provide hot cooked and n</a:t>
            </a:r>
            <a:r>
              <a:rPr lang="en-IN" sz="2400" dirty="0" err="1" smtClean="0">
                <a:latin typeface="Garamond" pitchFamily="18" charset="0"/>
              </a:rPr>
              <a:t>utritious</a:t>
            </a:r>
            <a:r>
              <a:rPr lang="en-IN" sz="2400" dirty="0" smtClean="0">
                <a:latin typeface="Garamond" pitchFamily="18" charset="0"/>
              </a:rPr>
              <a:t> food</a:t>
            </a:r>
            <a:r>
              <a:rPr lang="en-US" sz="2400" dirty="0" smtClean="0">
                <a:latin typeface="Garamond" pitchFamily="18" charset="0"/>
              </a:rPr>
              <a:t> is served to eligible students and to ensure good quality and hygiene, Chandigarh Administration has engaged 3 reputed cooking institutes :-</a:t>
            </a:r>
          </a:p>
          <a:p>
            <a:pPr lvl="0"/>
            <a:r>
              <a:rPr lang="en-US" sz="2400" dirty="0" smtClean="0">
                <a:latin typeface="Garamond" pitchFamily="18" charset="0"/>
              </a:rPr>
              <a:t>Dr. </a:t>
            </a:r>
            <a:r>
              <a:rPr lang="en-US" sz="2400" dirty="0" err="1" smtClean="0">
                <a:latin typeface="Garamond" pitchFamily="18" charset="0"/>
              </a:rPr>
              <a:t>Ambedkar</a:t>
            </a:r>
            <a:r>
              <a:rPr lang="en-US" sz="2400" dirty="0" smtClean="0">
                <a:latin typeface="Garamond" pitchFamily="18" charset="0"/>
              </a:rPr>
              <a:t> Institute of Hotel Management, Sector-42, Chandigarh.</a:t>
            </a:r>
            <a:endParaRPr lang="en-IN" sz="2400" dirty="0" smtClean="0">
              <a:latin typeface="Garamond" pitchFamily="18" charset="0"/>
            </a:endParaRPr>
          </a:p>
          <a:p>
            <a:pPr lvl="0"/>
            <a:r>
              <a:rPr lang="en-US" sz="2400" dirty="0" smtClean="0">
                <a:latin typeface="Garamond" pitchFamily="18" charset="0"/>
              </a:rPr>
              <a:t>Chandigarh Institute of Hotel Management, Sector-42, Chandigarh.</a:t>
            </a:r>
            <a:endParaRPr lang="en-IN" sz="2400" dirty="0" smtClean="0">
              <a:latin typeface="Garamond" pitchFamily="18" charset="0"/>
            </a:endParaRPr>
          </a:p>
          <a:p>
            <a:pPr lvl="0"/>
            <a:r>
              <a:rPr lang="en-US" sz="2400" dirty="0" smtClean="0">
                <a:latin typeface="Garamond" pitchFamily="18" charset="0"/>
              </a:rPr>
              <a:t>Chandigarh Industrial &amp; Tourism Corporation (CITCO), Sector-17, Chandigarh.</a:t>
            </a:r>
            <a:endParaRPr lang="en-IN" sz="2400" dirty="0" smtClean="0">
              <a:latin typeface="Garamond" pitchFamily="18" charset="0"/>
            </a:endParaRPr>
          </a:p>
          <a:p>
            <a:pPr marL="90488" indent="-7938" algn="just">
              <a:buNone/>
            </a:pPr>
            <a:r>
              <a:rPr lang="en-US" sz="2400" dirty="0" smtClean="0">
                <a:latin typeface="Garamond" pitchFamily="18" charset="0"/>
              </a:rPr>
              <a:t>Besides this, 7 Cluster based kitchens located at GMSSS-10, 15, 26, 44, 47 and GMHS-38 &amp; 42 are also cooked food for 31 school children.</a:t>
            </a:r>
          </a:p>
          <a:p>
            <a:pPr marL="90488" indent="-7938" algn="just"/>
            <a:r>
              <a:rPr lang="en-US" sz="2400" b="1" dirty="0" smtClean="0">
                <a:latin typeface="Garamond" pitchFamily="18" charset="0"/>
              </a:rPr>
              <a:t>  There is also a proposal to construct 3 more Cluster based kitchens at GMSSS-23A, GMSSS-40 &amp; GMHS-29.</a:t>
            </a:r>
            <a:endParaRPr lang="en-IN" sz="2400" b="1" dirty="0" smtClean="0">
              <a:latin typeface="Garamond" pitchFamily="18" charset="0"/>
            </a:endParaRPr>
          </a:p>
          <a:p>
            <a:endParaRPr lang="en-IN" sz="2400" dirty="0">
              <a:latin typeface="Garamond" pitchFamily="18" charset="0"/>
            </a:endParaRPr>
          </a:p>
        </p:txBody>
      </p:sp>
      <p:sp>
        <p:nvSpPr>
          <p:cNvPr id="4" name="Rectangle 42"/>
          <p:cNvSpPr txBox="1">
            <a:spLocks noChangeArrowheads="1"/>
          </p:cNvSpPr>
          <p:nvPr/>
        </p:nvSpPr>
        <p:spPr>
          <a:xfrm>
            <a:off x="1143000" y="23810"/>
            <a:ext cx="7786718" cy="619108"/>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Garamond" pitchFamily="18" charset="0"/>
              </a:rPr>
              <a:t>Mid Day Meal Kitchens</a:t>
            </a:r>
            <a:endParaRPr lang="en-US" sz="1600" b="1" dirty="0" smtClean="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1538" y="274638"/>
            <a:ext cx="761526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Garamond" pitchFamily="18" charset="0"/>
                <a:ea typeface="+mj-ea"/>
                <a:cs typeface="+mj-cs"/>
              </a:rPr>
              <a:t>Inspection of Food-grains</a:t>
            </a:r>
          </a:p>
        </p:txBody>
      </p:sp>
      <p:sp>
        <p:nvSpPr>
          <p:cNvPr id="7" name="Rectangle 3"/>
          <p:cNvSpPr txBox="1">
            <a:spLocks noChangeArrowheads="1"/>
          </p:cNvSpPr>
          <p:nvPr/>
        </p:nvSpPr>
        <p:spPr>
          <a:xfrm>
            <a:off x="1214414" y="1600200"/>
            <a:ext cx="7472386" cy="4495799"/>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aramond" pitchFamily="18" charset="0"/>
              </a:rPr>
              <a:t>A committee of the following is constituted for inspection of food-grains at FCI </a:t>
            </a:r>
            <a:r>
              <a:rPr lang="en-US" sz="2400" b="1" dirty="0" smtClean="0">
                <a:latin typeface="Garamond" pitchFamily="18" charset="0"/>
              </a:rPr>
              <a:t>G</a:t>
            </a:r>
            <a:r>
              <a:rPr kumimoji="0" lang="en-US" sz="2400" b="1" i="0" u="none" strike="noStrike" kern="1200" cap="none" spc="0" normalizeH="0" baseline="0" noProof="0" dirty="0" err="1" smtClean="0">
                <a:ln>
                  <a:noFill/>
                </a:ln>
                <a:effectLst/>
                <a:uLnTx/>
                <a:uFillTx/>
                <a:latin typeface="Garamond" pitchFamily="18" charset="0"/>
              </a:rPr>
              <a:t>odowns</a:t>
            </a:r>
            <a:r>
              <a:rPr kumimoji="0" lang="en-US" sz="2400" b="1" i="0" u="none" strike="noStrike" kern="1200" cap="none" spc="0" normalizeH="0" baseline="0" noProof="0" dirty="0" smtClean="0">
                <a:ln>
                  <a:noFill/>
                </a:ln>
                <a:effectLst/>
                <a:uLnTx/>
                <a:uFillTx/>
                <a:latin typeface="Garamond" pitchFamily="18" charset="0"/>
              </a:rPr>
              <a:t> before lifting food-grain.</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effectLst/>
              <a:uLnTx/>
              <a:uFillTx/>
              <a:latin typeface="Garamond" pitchFamily="18" charset="0"/>
            </a:endParaRP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aramond" pitchFamily="18" charset="0"/>
              </a:rPr>
              <a:t>1. The District Education Officer</a:t>
            </a: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aramond" pitchFamily="18" charset="0"/>
              </a:rPr>
              <a:t>2. The Director Health Services</a:t>
            </a: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aramond" pitchFamily="18" charset="0"/>
              </a:rPr>
              <a:t>3. The District Food &amp; Supply Officer</a:t>
            </a: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aramond" pitchFamily="18" charset="0"/>
              </a:rPr>
              <a:t>4. Nominated Principal of Govt. Sr. Sec. Schools</a:t>
            </a: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Garamond" pitchFamily="18" charset="0"/>
              </a:rPr>
              <a:t>5. Representative of FCI</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19252" y="277813"/>
            <a:ext cx="7010400" cy="941387"/>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Garamond" pitchFamily="18" charset="0"/>
                <a:ea typeface="+mj-ea"/>
                <a:cs typeface="+mj-cs"/>
              </a:rPr>
              <a:t>Schools Covered Under MDMS</a:t>
            </a:r>
            <a:endParaRPr kumimoji="0" lang="en-US" sz="44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sp>
        <p:nvSpPr>
          <p:cNvPr id="5" name="Rectangle 3"/>
          <p:cNvSpPr txBox="1">
            <a:spLocks noChangeArrowheads="1"/>
          </p:cNvSpPr>
          <p:nvPr/>
        </p:nvSpPr>
        <p:spPr>
          <a:xfrm>
            <a:off x="314356" y="1357298"/>
            <a:ext cx="8758238" cy="464347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en-US" sz="2000" i="0" u="none" strike="noStrike" kern="1200" cap="none" spc="0" normalizeH="0" baseline="0" noProof="0" dirty="0" smtClean="0">
                <a:ln>
                  <a:noFill/>
                </a:ln>
                <a:solidFill>
                  <a:schemeClr val="tx1"/>
                </a:solidFill>
                <a:effectLst/>
                <a:uLnTx/>
                <a:uFillTx/>
                <a:latin typeface="Garamond" pitchFamily="18" charset="0"/>
              </a:rPr>
              <a:t>                     </a:t>
            </a:r>
            <a:r>
              <a:rPr kumimoji="0" lang="en-US" sz="2400" i="0" u="none" strike="noStrike" kern="1200" cap="none" spc="0" normalizeH="0" baseline="0" noProof="0" dirty="0" smtClean="0">
                <a:ln>
                  <a:noFill/>
                </a:ln>
                <a:solidFill>
                  <a:schemeClr val="tx1"/>
                </a:solidFill>
                <a:effectLst/>
                <a:uLnTx/>
                <a:uFillTx/>
                <a:latin typeface="Garamond" pitchFamily="18" charset="0"/>
              </a:rPr>
              <a:t>No. of schools                          Enrolment as on 30.9.2017</a:t>
            </a:r>
          </a:p>
          <a:p>
            <a:pPr marL="5381625" lvl="8" indent="-1724025">
              <a:lnSpc>
                <a:spcPct val="150000"/>
              </a:lnSpc>
              <a:spcBef>
                <a:spcPct val="20000"/>
              </a:spcBef>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	Primary      U. Primary</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Garamond" pitchFamily="18" charset="0"/>
              </a:rPr>
              <a:t>Govt. 		: 113			53078		41732</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latin typeface="Garamond" pitchFamily="18" charset="0"/>
              </a:rPr>
              <a:t>Govt. Aided	:   06			  1791		  1630</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err="1" smtClean="0">
                <a:ln>
                  <a:noFill/>
                </a:ln>
                <a:solidFill>
                  <a:schemeClr val="tx1"/>
                </a:solidFill>
                <a:effectLst/>
                <a:uLnTx/>
                <a:uFillTx/>
                <a:latin typeface="Garamond" pitchFamily="18" charset="0"/>
              </a:rPr>
              <a:t>Madarasa</a:t>
            </a:r>
            <a:r>
              <a:rPr kumimoji="0" lang="en-US" sz="2400" i="0" u="none" strike="noStrike" kern="1200" cap="none" spc="0" normalizeH="0" baseline="0" noProof="0" dirty="0" smtClean="0">
                <a:ln>
                  <a:noFill/>
                </a:ln>
                <a:solidFill>
                  <a:schemeClr val="tx1"/>
                </a:solidFill>
                <a:effectLst/>
                <a:uLnTx/>
                <a:uFillTx/>
                <a:latin typeface="Garamond" pitchFamily="18" charset="0"/>
              </a:rPr>
              <a:t>  	:   04			    </a:t>
            </a:r>
            <a:r>
              <a:rPr lang="en-US" sz="2400" dirty="0" smtClean="0">
                <a:latin typeface="Garamond" pitchFamily="18" charset="0"/>
              </a:rPr>
              <a:t>351</a:t>
            </a:r>
            <a:r>
              <a:rPr kumimoji="0" lang="en-US" sz="2400" i="0" u="none" strike="noStrike" kern="1200" cap="none" spc="0" normalizeH="0" baseline="0" noProof="0" dirty="0" smtClean="0">
                <a:ln>
                  <a:noFill/>
                </a:ln>
                <a:solidFill>
                  <a:schemeClr val="tx1"/>
                </a:solidFill>
                <a:effectLst/>
                <a:uLnTx/>
                <a:uFillTx/>
                <a:latin typeface="Garamond" pitchFamily="18" charset="0"/>
              </a:rPr>
              <a:t>		    172</a:t>
            </a:r>
          </a:p>
          <a:p>
            <a:pPr marL="742950" lvl="1" indent="-285750">
              <a:lnSpc>
                <a:spcPct val="150000"/>
              </a:lnSpc>
              <a:spcBef>
                <a:spcPct val="20000"/>
              </a:spcBef>
              <a:defRPr/>
            </a:pPr>
            <a:r>
              <a:rPr lang="en-US" sz="2400" b="1" dirty="0" smtClean="0">
                <a:latin typeface="Garamond" pitchFamily="18" charset="0"/>
              </a:rPr>
              <a:t>					Total :		 55220	            43534</a:t>
            </a: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					Grand Total :              98754</a:t>
            </a:r>
            <a:endParaRPr kumimoji="0" lang="en-US" sz="2000" b="1" i="0" u="none" strike="noStrike" kern="1200" cap="none" spc="0" normalizeH="0" baseline="0" noProof="0" dirty="0" smtClean="0">
              <a:ln>
                <a:noFill/>
              </a:ln>
              <a:solidFill>
                <a:schemeClr val="tx1"/>
              </a:solidFill>
              <a:effectLst/>
              <a:uLnTx/>
              <a:uFillTx/>
              <a:latin typeface="Garamond" pitchFamily="18" charset="0"/>
            </a:endParaRP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tx1"/>
              </a:solidFill>
              <a:effectLst/>
              <a:uLnTx/>
              <a:uFillTx/>
              <a:latin typeface="Garamond" pitchFamily="18" charset="0"/>
            </a:endParaRPr>
          </a:p>
        </p:txBody>
      </p:sp>
      <p:sp>
        <p:nvSpPr>
          <p:cNvPr id="4" name="TextBox 3"/>
          <p:cNvSpPr txBox="1"/>
          <p:nvPr/>
        </p:nvSpPr>
        <p:spPr>
          <a:xfrm>
            <a:off x="1142976" y="5997379"/>
            <a:ext cx="7715304" cy="646331"/>
          </a:xfrm>
          <a:prstGeom prst="rect">
            <a:avLst/>
          </a:prstGeom>
          <a:noFill/>
        </p:spPr>
        <p:txBody>
          <a:bodyPr wrap="square" rtlCol="0">
            <a:spAutoFit/>
          </a:bodyPr>
          <a:lstStyle/>
          <a:p>
            <a:pPr algn="just"/>
            <a:r>
              <a:rPr lang="en-IN" b="1" dirty="0" smtClean="0">
                <a:latin typeface="Calibri" pitchFamily="34" charset="0"/>
              </a:rPr>
              <a:t>Besides this, Education Department provides MDM to 7829 Pre-Primary students from UT Budget.</a:t>
            </a:r>
            <a:endParaRPr lang="en-IN"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1538" y="152401"/>
            <a:ext cx="7848600" cy="91914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Garamond" pitchFamily="18" charset="0"/>
                <a:ea typeface="+mj-ea"/>
                <a:cs typeface="+mj-cs"/>
              </a:rPr>
              <a:t>STORAGE OF FOOD GRAINS</a:t>
            </a:r>
            <a:endParaRPr kumimoji="0" lang="en-US" sz="3600" b="0"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
        <p:nvSpPr>
          <p:cNvPr id="5" name="Rectangle 3"/>
          <p:cNvSpPr txBox="1">
            <a:spLocks noChangeArrowheads="1"/>
          </p:cNvSpPr>
          <p:nvPr/>
        </p:nvSpPr>
        <p:spPr>
          <a:xfrm>
            <a:off x="1000100" y="1285860"/>
            <a:ext cx="3714776" cy="4900634"/>
          </a:xfrm>
          <a:prstGeom prst="rect">
            <a:avLst/>
          </a:prstGeom>
        </p:spPr>
        <p:txBody>
          <a:bodyPr vert="horz" lIns="91440" tIns="45720" rIns="91440" bIns="45720" rtlCol="0">
            <a:normAutofit/>
          </a:bodyPr>
          <a:lstStyle/>
          <a:p>
            <a:pPr marL="179388" indent="-179388" algn="just">
              <a:lnSpc>
                <a:spcPct val="80000"/>
              </a:lnSpc>
              <a:spcBef>
                <a:spcPct val="20000"/>
              </a:spcBef>
              <a:buFont typeface="Arial" pitchFamily="34" charset="0"/>
              <a:buChar char="•"/>
              <a:defRPr/>
            </a:pPr>
            <a:r>
              <a:rPr lang="en-US" sz="2000" b="1" dirty="0" smtClean="0">
                <a:latin typeface="Garamond" pitchFamily="18" charset="0"/>
              </a:rPr>
              <a:t>Food grains are lifted from the FCI </a:t>
            </a:r>
            <a:r>
              <a:rPr lang="en-US" sz="2000" b="1" dirty="0" err="1" smtClean="0">
                <a:latin typeface="Garamond" pitchFamily="18" charset="0"/>
              </a:rPr>
              <a:t>Godowns</a:t>
            </a:r>
            <a:r>
              <a:rPr lang="en-US" sz="2000" b="1" dirty="0" smtClean="0">
                <a:latin typeface="Garamond" pitchFamily="18" charset="0"/>
              </a:rPr>
              <a:t> as per requirement on monthly basis.</a:t>
            </a:r>
          </a:p>
          <a:p>
            <a:pPr marL="179388" marR="0" lvl="0" indent="-179388" algn="just" defTabSz="914400" rtl="0" eaLnBrk="1" fontAlgn="auto" latinLnBrk="0" hangingPunct="1">
              <a:lnSpc>
                <a:spcPct val="80000"/>
              </a:lnSpc>
              <a:spcBef>
                <a:spcPct val="20000"/>
              </a:spcBef>
              <a:spcAft>
                <a:spcPts val="0"/>
              </a:spcAft>
              <a:buClrTx/>
              <a:buSzTx/>
              <a:tabLst/>
              <a:defRPr/>
            </a:pPr>
            <a:endParaRPr kumimoji="0" lang="en-US" sz="2000" b="1" i="0" u="none" strike="noStrike" kern="1200" cap="none" spc="0" normalizeH="0" baseline="0" noProof="0" dirty="0" smtClean="0">
              <a:ln>
                <a:noFill/>
              </a:ln>
              <a:solidFill>
                <a:schemeClr val="tx1"/>
              </a:solidFill>
              <a:effectLst/>
              <a:uLnTx/>
              <a:uFillTx/>
              <a:latin typeface="Garamond" pitchFamily="18" charset="0"/>
            </a:endParaRPr>
          </a:p>
          <a:p>
            <a:pPr marL="179388" marR="0" lvl="0" indent="-179388"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Garamond" pitchFamily="18" charset="0"/>
              </a:rPr>
              <a:t>Wheat – is stored at the departmental store and from there sent to Flour Mill for grinding purposes. Atta is distributed to cooking institutes/schools as per their requirements.</a:t>
            </a:r>
          </a:p>
          <a:p>
            <a:pPr marL="179388" marR="0" lvl="0" indent="-179388" algn="just"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tx1"/>
              </a:solidFill>
              <a:effectLst/>
              <a:uLnTx/>
              <a:uFillTx/>
              <a:latin typeface="Garamond" pitchFamily="18" charset="0"/>
            </a:endParaRPr>
          </a:p>
          <a:p>
            <a:pPr marL="179388" marR="0" lvl="0" indent="-179388"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Garamond" pitchFamily="18" charset="0"/>
              </a:rPr>
              <a:t>Rice – is stored at the departmental stores and is distributed to cooking institutes/schools as per their requirements.</a:t>
            </a:r>
          </a:p>
          <a:p>
            <a:pPr marL="179388" marR="0" lvl="0" indent="-179388" algn="just" defTabSz="914400" rtl="0" eaLnBrk="1" fontAlgn="auto" latinLnBrk="0" hangingPunct="1">
              <a:lnSpc>
                <a:spcPct val="80000"/>
              </a:lnSpc>
              <a:spcBef>
                <a:spcPct val="2000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tx1"/>
              </a:solidFill>
              <a:effectLst/>
              <a:uLnTx/>
              <a:uFillTx/>
              <a:latin typeface="Garamond" pitchFamily="18" charset="0"/>
            </a:endParaRPr>
          </a:p>
        </p:txBody>
      </p:sp>
      <p:pic>
        <p:nvPicPr>
          <p:cNvPr id="6" name="Picture 5" descr="DSC_9786.JPG"/>
          <p:cNvPicPr>
            <a:picLocks noChangeAspect="1"/>
          </p:cNvPicPr>
          <p:nvPr/>
        </p:nvPicPr>
        <p:blipFill>
          <a:blip r:embed="rId2" cstate="print"/>
          <a:stretch>
            <a:fillRect/>
          </a:stretch>
        </p:blipFill>
        <p:spPr>
          <a:xfrm>
            <a:off x="4929190" y="1214438"/>
            <a:ext cx="4000528" cy="250031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DSC_9668.JPG"/>
          <p:cNvPicPr>
            <a:picLocks noChangeAspect="1"/>
          </p:cNvPicPr>
          <p:nvPr/>
        </p:nvPicPr>
        <p:blipFill>
          <a:blip r:embed="rId3" cstate="print"/>
          <a:stretch>
            <a:fillRect/>
          </a:stretch>
        </p:blipFill>
        <p:spPr>
          <a:xfrm>
            <a:off x="4929190" y="4000504"/>
            <a:ext cx="4000528" cy="250033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00100" y="71414"/>
            <a:ext cx="7991500" cy="11398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1"/>
                </a:solidFill>
                <a:effectLst/>
                <a:uLnTx/>
                <a:uFillTx/>
                <a:latin typeface="Garamond" pitchFamily="18" charset="0"/>
                <a:ea typeface="+mj-ea"/>
                <a:cs typeface="+mj-cs"/>
              </a:rPr>
              <a:t>Cleaning of Grains</a:t>
            </a:r>
            <a:endParaRPr kumimoji="0" lang="en-US" sz="1700" b="1" i="1" u="none" strike="noStrike" kern="1200" cap="none" spc="0" normalizeH="0" baseline="0" noProof="0" dirty="0">
              <a:ln>
                <a:noFill/>
              </a:ln>
              <a:solidFill>
                <a:schemeClr val="tx1"/>
              </a:solidFill>
              <a:effectLst/>
              <a:uLnTx/>
              <a:uFillTx/>
              <a:latin typeface="Garamond" pitchFamily="18" charset="0"/>
              <a:ea typeface="+mj-ea"/>
              <a:cs typeface="+mj-cs"/>
            </a:endParaRPr>
          </a:p>
        </p:txBody>
      </p:sp>
      <p:pic>
        <p:nvPicPr>
          <p:cNvPr id="11" name="Picture 10" descr="DSC_0026.JPG"/>
          <p:cNvPicPr>
            <a:picLocks noChangeAspect="1"/>
          </p:cNvPicPr>
          <p:nvPr/>
        </p:nvPicPr>
        <p:blipFill>
          <a:blip r:embed="rId2" cstate="print"/>
          <a:stretch>
            <a:fillRect/>
          </a:stretch>
        </p:blipFill>
        <p:spPr>
          <a:xfrm>
            <a:off x="1571604" y="1214422"/>
            <a:ext cx="7058044" cy="2557466"/>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descr="DSC_9705.JPG"/>
          <p:cNvPicPr>
            <a:picLocks noChangeAspect="1"/>
          </p:cNvPicPr>
          <p:nvPr/>
        </p:nvPicPr>
        <p:blipFill>
          <a:blip r:embed="rId3" cstate="print"/>
          <a:stretch>
            <a:fillRect/>
          </a:stretch>
        </p:blipFill>
        <p:spPr>
          <a:xfrm>
            <a:off x="1571604" y="4071958"/>
            <a:ext cx="7072362" cy="257175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00100" y="71414"/>
            <a:ext cx="7991500" cy="1139825"/>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800" b="1" dirty="0" smtClean="0">
                <a:latin typeface="Garamond" pitchFamily="18" charset="0"/>
                <a:ea typeface="+mj-ea"/>
                <a:cs typeface="+mj-cs"/>
              </a:rPr>
              <a:t>Mixture/Blender for Fortification of Rice</a:t>
            </a:r>
            <a:endParaRPr kumimoji="0" lang="en-US" sz="1700" b="1" i="1" u="none" strike="noStrike" kern="1200" cap="none" spc="0" normalizeH="0" baseline="0" noProof="0" dirty="0">
              <a:ln>
                <a:noFill/>
              </a:ln>
              <a:solidFill>
                <a:schemeClr val="tx1"/>
              </a:solidFill>
              <a:effectLst/>
              <a:uLnTx/>
              <a:uFillTx/>
              <a:latin typeface="Garamond" pitchFamily="18" charset="0"/>
              <a:ea typeface="+mj-ea"/>
              <a:cs typeface="+mj-cs"/>
            </a:endParaRPr>
          </a:p>
        </p:txBody>
      </p:sp>
      <p:pic>
        <p:nvPicPr>
          <p:cNvPr id="5" name="Picture 4" descr="IMG-20180522-WA0036.jpg"/>
          <p:cNvPicPr>
            <a:picLocks noChangeAspect="1"/>
          </p:cNvPicPr>
          <p:nvPr/>
        </p:nvPicPr>
        <p:blipFill>
          <a:blip r:embed="rId2"/>
          <a:stretch>
            <a:fillRect/>
          </a:stretch>
        </p:blipFill>
        <p:spPr>
          <a:xfrm>
            <a:off x="1092132" y="4071942"/>
            <a:ext cx="4337124" cy="2714644"/>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MG-20180522-WA0034.jpg"/>
          <p:cNvPicPr>
            <a:picLocks noChangeAspect="1"/>
          </p:cNvPicPr>
          <p:nvPr/>
        </p:nvPicPr>
        <p:blipFill>
          <a:blip r:embed="rId3"/>
          <a:stretch>
            <a:fillRect/>
          </a:stretch>
        </p:blipFill>
        <p:spPr>
          <a:xfrm>
            <a:off x="1071538" y="1194752"/>
            <a:ext cx="4357718" cy="2805752"/>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G-20180522-WA0007.jpg"/>
          <p:cNvPicPr>
            <a:picLocks noChangeAspect="1"/>
          </p:cNvPicPr>
          <p:nvPr/>
        </p:nvPicPr>
        <p:blipFill>
          <a:blip r:embed="rId4"/>
          <a:stretch>
            <a:fillRect/>
          </a:stretch>
        </p:blipFill>
        <p:spPr>
          <a:xfrm>
            <a:off x="5500694" y="1142984"/>
            <a:ext cx="3534021" cy="5643602"/>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71538" y="152400"/>
            <a:ext cx="8072462"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dirty="0" smtClean="0">
                <a:ln>
                  <a:noFill/>
                </a:ln>
                <a:solidFill>
                  <a:schemeClr val="tx1"/>
                </a:solidFill>
                <a:effectLst/>
                <a:uLnTx/>
                <a:uFillTx/>
                <a:latin typeface="Garamond" pitchFamily="18" charset="0"/>
                <a:ea typeface="+mj-ea"/>
                <a:cs typeface="+mj-cs"/>
              </a:rPr>
              <a:t>Centralized Kitchens at a Glance</a:t>
            </a:r>
            <a:endParaRPr kumimoji="0" lang="en-US" sz="3300" b="0" i="1"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sp>
        <p:nvSpPr>
          <p:cNvPr id="7" name="Rectangle 6"/>
          <p:cNvSpPr/>
          <p:nvPr/>
        </p:nvSpPr>
        <p:spPr>
          <a:xfrm>
            <a:off x="1119214" y="742874"/>
            <a:ext cx="7667628" cy="400110"/>
          </a:xfrm>
          <a:prstGeom prst="rect">
            <a:avLst/>
          </a:prstGeom>
        </p:spPr>
        <p:txBody>
          <a:bodyPr wrap="square">
            <a:spAutoFit/>
          </a:bodyPr>
          <a:lstStyle/>
          <a:p>
            <a:pPr>
              <a:buFont typeface="Wingdings" pitchFamily="2" charset="2"/>
              <a:buNone/>
              <a:defRPr/>
            </a:pPr>
            <a:r>
              <a:rPr lang="en-US" sz="2000" b="1" i="1" dirty="0">
                <a:latin typeface="Garamond" pitchFamily="18" charset="0"/>
              </a:rPr>
              <a:t>           </a:t>
            </a:r>
            <a:r>
              <a:rPr lang="en-US" sz="2000" b="1" i="1" dirty="0" smtClean="0">
                <a:latin typeface="Garamond" pitchFamily="18" charset="0"/>
              </a:rPr>
              <a:t>       AIHM-42     		                  CIHM-42</a:t>
            </a:r>
            <a:endParaRPr lang="en-US" sz="2000" b="1" dirty="0">
              <a:latin typeface="Garamond" pitchFamily="18" charset="0"/>
            </a:endParaRPr>
          </a:p>
        </p:txBody>
      </p:sp>
      <p:sp>
        <p:nvSpPr>
          <p:cNvPr id="13" name="Rectangle 12"/>
          <p:cNvSpPr/>
          <p:nvPr/>
        </p:nvSpPr>
        <p:spPr>
          <a:xfrm>
            <a:off x="1000100" y="3581400"/>
            <a:ext cx="8077224" cy="400110"/>
          </a:xfrm>
          <a:prstGeom prst="rect">
            <a:avLst/>
          </a:prstGeom>
        </p:spPr>
        <p:txBody>
          <a:bodyPr wrap="square">
            <a:spAutoFit/>
          </a:bodyPr>
          <a:lstStyle/>
          <a:p>
            <a:pPr>
              <a:buFont typeface="Wingdings" pitchFamily="2" charset="2"/>
              <a:buNone/>
              <a:defRPr/>
            </a:pPr>
            <a:r>
              <a:rPr lang="en-US" sz="2000" b="1" i="1" dirty="0" smtClean="0">
                <a:effectLst/>
                <a:latin typeface="Garamond" pitchFamily="18" charset="0"/>
              </a:rPr>
              <a:t>	       CITCO-17</a:t>
            </a:r>
            <a:r>
              <a:rPr lang="en-US" sz="2000" i="1" dirty="0" smtClean="0">
                <a:effectLst/>
                <a:latin typeface="Garamond" pitchFamily="18" charset="0"/>
              </a:rPr>
              <a:t>     	       </a:t>
            </a:r>
            <a:r>
              <a:rPr lang="en-US" sz="2000" b="1" i="1" dirty="0" smtClean="0">
                <a:effectLst/>
                <a:latin typeface="Garamond" pitchFamily="18" charset="0"/>
              </a:rPr>
              <a:t>School Based Kitchen -GMSSS-47</a:t>
            </a:r>
            <a:endParaRPr lang="en-US" sz="2000" b="1" dirty="0">
              <a:latin typeface="Garamond" pitchFamily="18" charset="0"/>
            </a:endParaRPr>
          </a:p>
        </p:txBody>
      </p:sp>
      <p:pic>
        <p:nvPicPr>
          <p:cNvPr id="10" name="Picture 9" descr="20160401_082507.jpg"/>
          <p:cNvPicPr>
            <a:picLocks noChangeAspect="1"/>
          </p:cNvPicPr>
          <p:nvPr/>
        </p:nvPicPr>
        <p:blipFill>
          <a:blip r:embed="rId2" cstate="print"/>
          <a:stretch>
            <a:fillRect/>
          </a:stretch>
        </p:blipFill>
        <p:spPr>
          <a:xfrm>
            <a:off x="1142976" y="1187633"/>
            <a:ext cx="3857652" cy="2312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IMG-20160325-WA0016.jpg"/>
          <p:cNvPicPr>
            <a:picLocks noChangeAspect="1"/>
          </p:cNvPicPr>
          <p:nvPr/>
        </p:nvPicPr>
        <p:blipFill>
          <a:blip r:embed="rId3"/>
          <a:stretch>
            <a:fillRect/>
          </a:stretch>
        </p:blipFill>
        <p:spPr>
          <a:xfrm>
            <a:off x="1142976" y="4036223"/>
            <a:ext cx="3857652" cy="267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DSC_9673.JPG"/>
          <p:cNvPicPr>
            <a:picLocks noChangeAspect="1"/>
          </p:cNvPicPr>
          <p:nvPr/>
        </p:nvPicPr>
        <p:blipFill>
          <a:blip r:embed="rId4" cstate="print"/>
          <a:stretch>
            <a:fillRect/>
          </a:stretch>
        </p:blipFill>
        <p:spPr>
          <a:xfrm>
            <a:off x="5214942" y="1142984"/>
            <a:ext cx="3700458"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1.jpg"/>
          <p:cNvPicPr>
            <a:picLocks noChangeAspect="1"/>
          </p:cNvPicPr>
          <p:nvPr/>
        </p:nvPicPr>
        <p:blipFill>
          <a:blip r:embed="rId5"/>
          <a:stretch>
            <a:fillRect/>
          </a:stretch>
        </p:blipFill>
        <p:spPr>
          <a:xfrm>
            <a:off x="5159222" y="4036748"/>
            <a:ext cx="3820700" cy="267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314480" y="152400"/>
            <a:ext cx="7543800" cy="7889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Garamond" pitchFamily="18" charset="0"/>
                <a:ea typeface="+mj-ea"/>
                <a:cs typeface="+mj-cs"/>
              </a:rPr>
              <a:t>Transportation Arrangements</a:t>
            </a:r>
            <a:endParaRPr kumimoji="0" lang="en-US" sz="40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sp>
        <p:nvSpPr>
          <p:cNvPr id="7" name="Rectangle 3"/>
          <p:cNvSpPr txBox="1">
            <a:spLocks noChangeArrowheads="1"/>
          </p:cNvSpPr>
          <p:nvPr/>
        </p:nvSpPr>
        <p:spPr>
          <a:xfrm>
            <a:off x="1142976" y="1371600"/>
            <a:ext cx="3714776" cy="4953000"/>
          </a:xfrm>
          <a:prstGeom prst="rect">
            <a:avLst/>
          </a:prstGeom>
        </p:spPr>
        <p:txBody>
          <a:bodyPr vert="horz" lIns="91440" tIns="45720" rIns="91440" bIns="45720" rtlCol="0">
            <a:normAutofit fontScale="92500" lnSpcReduction="10000"/>
          </a:bodyPr>
          <a:lstStyle/>
          <a:p>
            <a:pPr marL="179388" marR="0" lvl="0" indent="-179388"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Food grains are transported by Big Trucks from FCI </a:t>
            </a:r>
            <a:r>
              <a:rPr kumimoji="0" lang="en-US" sz="2400" b="1" i="0" u="none" strike="noStrike" kern="1200" cap="none" spc="0" normalizeH="0" baseline="0" noProof="0" dirty="0" err="1" smtClean="0">
                <a:ln>
                  <a:noFill/>
                </a:ln>
                <a:solidFill>
                  <a:schemeClr val="tx1"/>
                </a:solidFill>
                <a:effectLst/>
                <a:uLnTx/>
                <a:uFillTx/>
                <a:latin typeface="Garamond" pitchFamily="18" charset="0"/>
              </a:rPr>
              <a:t>Godown</a:t>
            </a:r>
            <a:r>
              <a:rPr kumimoji="0" lang="en-US" sz="2400" b="1" i="0" u="none" strike="noStrike" kern="1200" cap="none" spc="0" normalizeH="0" baseline="0" noProof="0" dirty="0" smtClean="0">
                <a:ln>
                  <a:noFill/>
                </a:ln>
                <a:solidFill>
                  <a:schemeClr val="tx1"/>
                </a:solidFill>
                <a:effectLst/>
                <a:uLnTx/>
                <a:uFillTx/>
                <a:latin typeface="Garamond" pitchFamily="18" charset="0"/>
              </a:rPr>
              <a:t> to Departmental stores and from stores to cooking sites by Mini trucks.</a:t>
            </a:r>
          </a:p>
          <a:p>
            <a:pPr marL="179388" marR="0" lvl="0" indent="-179388" algn="just" defTabSz="914400" rtl="0" eaLnBrk="1" fontAlgn="auto" latinLnBrk="0" hangingPunct="1">
              <a:lnSpc>
                <a:spcPct val="150000"/>
              </a:lnSpc>
              <a:spcBef>
                <a:spcPct val="20000"/>
              </a:spcBef>
              <a:spcAft>
                <a:spcPts val="0"/>
              </a:spcAft>
              <a:buClrTx/>
              <a:buSzTx/>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Garamond" pitchFamily="18" charset="0"/>
            </a:endParaRPr>
          </a:p>
          <a:p>
            <a:pPr marL="179388" marR="0" lvl="0" indent="-179388"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Garamond" pitchFamily="18" charset="0"/>
              </a:rPr>
              <a:t>Cooked meals are transported to schools by mini trucks.</a:t>
            </a:r>
          </a:p>
        </p:txBody>
      </p:sp>
      <p:pic>
        <p:nvPicPr>
          <p:cNvPr id="8" name="Picture 7" descr="DSC06829.JPG"/>
          <p:cNvPicPr>
            <a:picLocks noChangeAspect="1"/>
          </p:cNvPicPr>
          <p:nvPr/>
        </p:nvPicPr>
        <p:blipFill>
          <a:blip r:embed="rId2" cstate="print"/>
          <a:stretch>
            <a:fillRect/>
          </a:stretch>
        </p:blipFill>
        <p:spPr>
          <a:xfrm>
            <a:off x="5072066" y="1000108"/>
            <a:ext cx="3929058"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DSC06806.JPG"/>
          <p:cNvPicPr>
            <a:picLocks noChangeAspect="1"/>
          </p:cNvPicPr>
          <p:nvPr/>
        </p:nvPicPr>
        <p:blipFill>
          <a:blip r:embed="rId3" cstate="print"/>
          <a:stretch>
            <a:fillRect/>
          </a:stretch>
        </p:blipFill>
        <p:spPr>
          <a:xfrm>
            <a:off x="5072066" y="3786190"/>
            <a:ext cx="4000496"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43000" y="152401"/>
            <a:ext cx="7715280" cy="49051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Garamond" pitchFamily="18" charset="0"/>
                <a:ea typeface="+mj-ea"/>
                <a:cs typeface="+mj-cs"/>
              </a:rPr>
              <a:t>Tasting of meals by the Principal/SMC/Parents</a:t>
            </a:r>
            <a:endParaRPr kumimoji="0" lang="en-US" sz="2800" b="0" i="0" u="none" strike="noStrike" kern="1200" cap="none" spc="0" normalizeH="0" baseline="0" noProof="0" dirty="0">
              <a:ln>
                <a:noFill/>
              </a:ln>
              <a:solidFill>
                <a:schemeClr val="tx1"/>
              </a:solidFill>
              <a:effectLst/>
              <a:uLnTx/>
              <a:uFillTx/>
              <a:latin typeface="Garamond" pitchFamily="18" charset="0"/>
              <a:ea typeface="+mj-ea"/>
              <a:cs typeface="+mj-cs"/>
            </a:endParaRPr>
          </a:p>
        </p:txBody>
      </p:sp>
      <p:pic>
        <p:nvPicPr>
          <p:cNvPr id="7" name="Picture 6" descr="IMG_20160322_113912.jpg"/>
          <p:cNvPicPr>
            <a:picLocks noChangeAspect="1"/>
          </p:cNvPicPr>
          <p:nvPr/>
        </p:nvPicPr>
        <p:blipFill>
          <a:blip r:embed="rId2" cstate="print"/>
          <a:stretch>
            <a:fillRect/>
          </a:stretch>
        </p:blipFill>
        <p:spPr>
          <a:xfrm>
            <a:off x="1071538" y="3875487"/>
            <a:ext cx="3929090" cy="2839661"/>
          </a:xfrm>
          <a:prstGeom prst="rect">
            <a:avLst/>
          </a:prstGeom>
        </p:spPr>
      </p:pic>
      <p:pic>
        <p:nvPicPr>
          <p:cNvPr id="11" name="Picture 10" descr="1.jpg"/>
          <p:cNvPicPr>
            <a:picLocks noChangeAspect="1"/>
          </p:cNvPicPr>
          <p:nvPr/>
        </p:nvPicPr>
        <p:blipFill>
          <a:blip r:embed="rId3"/>
          <a:stretch>
            <a:fillRect/>
          </a:stretch>
        </p:blipFill>
        <p:spPr>
          <a:xfrm>
            <a:off x="5072067" y="3857629"/>
            <a:ext cx="3927600" cy="2894021"/>
          </a:xfrm>
          <a:prstGeom prst="rect">
            <a:avLst/>
          </a:prstGeom>
        </p:spPr>
      </p:pic>
      <p:pic>
        <p:nvPicPr>
          <p:cNvPr id="12" name="Picture 11" descr="IMG_20171223_094913.jpg"/>
          <p:cNvPicPr>
            <a:picLocks noChangeAspect="1"/>
          </p:cNvPicPr>
          <p:nvPr/>
        </p:nvPicPr>
        <p:blipFill>
          <a:blip r:embed="rId4" cstate="print"/>
          <a:stretch>
            <a:fillRect/>
          </a:stretch>
        </p:blipFill>
        <p:spPr>
          <a:xfrm>
            <a:off x="1083199" y="857232"/>
            <a:ext cx="3917429" cy="2938072"/>
          </a:xfrm>
          <a:prstGeom prst="rect">
            <a:avLst/>
          </a:prstGeom>
        </p:spPr>
      </p:pic>
      <p:pic>
        <p:nvPicPr>
          <p:cNvPr id="13" name="Picture 12" descr="20171222_110154.jpg"/>
          <p:cNvPicPr>
            <a:picLocks noChangeAspect="1"/>
          </p:cNvPicPr>
          <p:nvPr/>
        </p:nvPicPr>
        <p:blipFill>
          <a:blip r:embed="rId5" cstate="print"/>
          <a:stretch>
            <a:fillRect/>
          </a:stretch>
        </p:blipFill>
        <p:spPr>
          <a:xfrm>
            <a:off x="5072065" y="857232"/>
            <a:ext cx="3905277" cy="2928958"/>
          </a:xfrm>
          <a:prstGeom prst="rect">
            <a:avLst/>
          </a:prstGeom>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0118" y="-42882"/>
            <a:ext cx="8229600" cy="685800"/>
          </a:xfrm>
          <a:prstGeom prst="rect">
            <a:avLst/>
          </a:prstGeom>
        </p:spPr>
        <p:txBody>
          <a:bodyPr vert="horz" lIns="91440" tIns="45720" rIns="91440" bIns="45720" rtlCol="0" anchor="ctr">
            <a:normAutofit fontScale="97500"/>
          </a:bodyPr>
          <a:lstStyle/>
          <a:p>
            <a:pPr lvl="0" algn="ctr">
              <a:spcBef>
                <a:spcPct val="0"/>
              </a:spcBef>
              <a:defRPr/>
            </a:pPr>
            <a:r>
              <a:rPr kumimoji="0" lang="en-US" sz="2900" b="1" i="0" u="none" strike="noStrike" kern="1200" cap="none" spc="0" normalizeH="0" baseline="0" noProof="0" dirty="0" smtClean="0">
                <a:ln>
                  <a:noFill/>
                </a:ln>
                <a:solidFill>
                  <a:schemeClr val="tx1"/>
                </a:solidFill>
                <a:effectLst/>
                <a:uLnTx/>
                <a:uFillTx/>
                <a:latin typeface="Garamond" pitchFamily="18" charset="0"/>
                <a:ea typeface="+mj-ea"/>
                <a:cs typeface="+mj-cs"/>
              </a:rPr>
              <a:t>Hand Washing</a:t>
            </a:r>
            <a:endParaRPr kumimoji="0" lang="en-US" sz="36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pic>
        <p:nvPicPr>
          <p:cNvPr id="6" name="Picture 5" descr="Hand Washing.JPG"/>
          <p:cNvPicPr>
            <a:picLocks noChangeAspect="1"/>
          </p:cNvPicPr>
          <p:nvPr/>
        </p:nvPicPr>
        <p:blipFill>
          <a:blip r:embed="rId2"/>
          <a:stretch>
            <a:fillRect/>
          </a:stretch>
        </p:blipFill>
        <p:spPr>
          <a:xfrm>
            <a:off x="1500166" y="3786189"/>
            <a:ext cx="7358114" cy="289379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Handwashing.jpg"/>
          <p:cNvPicPr>
            <a:picLocks noChangeAspect="1"/>
          </p:cNvPicPr>
          <p:nvPr/>
        </p:nvPicPr>
        <p:blipFill>
          <a:blip r:embed="rId3" cstate="print"/>
          <a:stretch>
            <a:fillRect/>
          </a:stretch>
        </p:blipFill>
        <p:spPr>
          <a:xfrm>
            <a:off x="1500166" y="785794"/>
            <a:ext cx="7358114" cy="280484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66800" y="76201"/>
            <a:ext cx="7162800" cy="566717"/>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1"/>
                </a:solidFill>
                <a:effectLst/>
                <a:uLnTx/>
                <a:uFillTx/>
                <a:latin typeface="Garamond" pitchFamily="18" charset="0"/>
                <a:ea typeface="+mj-ea"/>
                <a:cs typeface="+mj-cs"/>
              </a:rPr>
              <a:t>Distribution of meal in Schools</a:t>
            </a:r>
            <a:endParaRPr kumimoji="0" lang="en-US" sz="38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pic>
        <p:nvPicPr>
          <p:cNvPr id="11" name="Picture 10" descr="DSC_0243.JPG"/>
          <p:cNvPicPr>
            <a:picLocks noChangeAspect="1"/>
          </p:cNvPicPr>
          <p:nvPr/>
        </p:nvPicPr>
        <p:blipFill>
          <a:blip r:embed="rId2" cstate="print"/>
          <a:stretch>
            <a:fillRect/>
          </a:stretch>
        </p:blipFill>
        <p:spPr>
          <a:xfrm>
            <a:off x="1142977" y="3857628"/>
            <a:ext cx="3857651" cy="2772000"/>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DSC_9723.JPG"/>
          <p:cNvPicPr>
            <a:picLocks noChangeAspect="1"/>
          </p:cNvPicPr>
          <p:nvPr/>
        </p:nvPicPr>
        <p:blipFill>
          <a:blip r:embed="rId3" cstate="print"/>
          <a:stretch>
            <a:fillRect/>
          </a:stretch>
        </p:blipFill>
        <p:spPr>
          <a:xfrm>
            <a:off x="1142975" y="785794"/>
            <a:ext cx="3899993" cy="277125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IMG-20170113-WA0049.jpg"/>
          <p:cNvPicPr>
            <a:picLocks noChangeAspect="1"/>
          </p:cNvPicPr>
          <p:nvPr/>
        </p:nvPicPr>
        <p:blipFill>
          <a:blip r:embed="rId4"/>
          <a:stretch>
            <a:fillRect/>
          </a:stretch>
        </p:blipFill>
        <p:spPr>
          <a:xfrm>
            <a:off x="5286380" y="785794"/>
            <a:ext cx="3672869" cy="27720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G-20170113-WA0009.jpg"/>
          <p:cNvPicPr>
            <a:picLocks noChangeAspect="1"/>
          </p:cNvPicPr>
          <p:nvPr/>
        </p:nvPicPr>
        <p:blipFill>
          <a:blip r:embed="rId5"/>
          <a:stretch>
            <a:fillRect/>
          </a:stretch>
        </p:blipFill>
        <p:spPr>
          <a:xfrm>
            <a:off x="5214942" y="3835148"/>
            <a:ext cx="3762077" cy="2772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4442" y="76201"/>
            <a:ext cx="77724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chemeClr val="tx1"/>
                </a:solidFill>
                <a:effectLst/>
                <a:uLnTx/>
                <a:uFillTx/>
                <a:latin typeface="Garamond" pitchFamily="18" charset="0"/>
                <a:ea typeface="+mj-ea"/>
                <a:cs typeface="+mj-cs"/>
              </a:rPr>
              <a:t>School Based Kitchen Gardening</a:t>
            </a:r>
            <a:endParaRPr kumimoji="0" lang="en-US" sz="36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pic>
        <p:nvPicPr>
          <p:cNvPr id="11" name="Picture 10" descr="20170117_115521.jpg"/>
          <p:cNvPicPr>
            <a:picLocks noChangeAspect="1"/>
          </p:cNvPicPr>
          <p:nvPr/>
        </p:nvPicPr>
        <p:blipFill>
          <a:blip r:embed="rId2" cstate="print"/>
          <a:stretch>
            <a:fillRect/>
          </a:stretch>
        </p:blipFill>
        <p:spPr>
          <a:xfrm>
            <a:off x="1142976" y="3857628"/>
            <a:ext cx="7786742" cy="2880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2.jpg"/>
          <p:cNvPicPr>
            <a:picLocks noChangeAspect="1"/>
          </p:cNvPicPr>
          <p:nvPr/>
        </p:nvPicPr>
        <p:blipFill>
          <a:blip r:embed="rId3"/>
          <a:stretch>
            <a:fillRect/>
          </a:stretch>
        </p:blipFill>
        <p:spPr>
          <a:xfrm>
            <a:off x="1142976" y="714357"/>
            <a:ext cx="7786741" cy="2880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2357430"/>
            <a:ext cx="6643734" cy="2215991"/>
          </a:xfrm>
          <a:prstGeom prst="rect">
            <a:avLst/>
          </a:prstGeom>
          <a:noFill/>
        </p:spPr>
        <p:txBody>
          <a:bodyPr wrap="square" rtlCol="0">
            <a:spAutoFit/>
          </a:bodyPr>
          <a:lstStyle/>
          <a:p>
            <a:pPr algn="ctr"/>
            <a:r>
              <a:rPr lang="en-IN" sz="13800" b="1" dirty="0" smtClean="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latin typeface="Monotype Corsiva" pitchFamily="66" charset="0"/>
              </a:rPr>
              <a:t>Thanks</a:t>
            </a:r>
            <a:endParaRPr lang="en-IN" sz="8800" b="1" dirty="0">
              <a:solidFill>
                <a:schemeClr val="bg2">
                  <a:lumMod val="75000"/>
                </a:schemeClr>
              </a:solidFill>
              <a:effectLst>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1143000" y="142852"/>
            <a:ext cx="7786718"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rPr>
              <a:t>Coverage of Children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latin typeface="Garamond" pitchFamily="18" charset="0"/>
                <a:ea typeface="+mj-ea"/>
                <a:cs typeface="+mj-cs"/>
              </a:rPr>
              <a:t>During the year 2017-18</a:t>
            </a:r>
            <a:endPar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graphicFrame>
        <p:nvGraphicFramePr>
          <p:cNvPr id="4" name="Group 42"/>
          <p:cNvGraphicFramePr>
            <a:graphicFrameLocks/>
          </p:cNvGraphicFramePr>
          <p:nvPr/>
        </p:nvGraphicFramePr>
        <p:xfrm>
          <a:off x="1142976" y="5338266"/>
          <a:ext cx="7715305" cy="1305444"/>
        </p:xfrm>
        <a:graphic>
          <a:graphicData uri="http://schemas.openxmlformats.org/drawingml/2006/table">
            <a:tbl>
              <a:tblPr>
                <a:tableStyleId>{8A107856-5554-42FB-B03E-39F5DBC370BA}</a:tableStyleId>
              </a:tblPr>
              <a:tblGrid>
                <a:gridCol w="1883615"/>
                <a:gridCol w="1850003"/>
                <a:gridCol w="2458724"/>
                <a:gridCol w="1522963"/>
              </a:tblGrid>
              <a:tr h="39104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Institutions</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PAB Approval </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Availed MDM </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400" b="1" u="none" strike="noStrike" cap="none" normalizeH="0" baseline="0" dirty="0" smtClean="0">
                          <a:ln>
                            <a:noFill/>
                          </a:ln>
                          <a:effectLst/>
                          <a:latin typeface="Garamond" pitchFamily="18" charset="0"/>
                        </a:rPr>
                        <a:t>% Coverage</a:t>
                      </a:r>
                    </a:p>
                  </a:txBody>
                  <a:tcPr anchor="ctr" horzOverflow="overflow"/>
                </a:tc>
              </a:tr>
              <a:tr h="2281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Primary</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28585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28071</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98</a:t>
                      </a:r>
                    </a:p>
                  </a:txBody>
                  <a:tcPr anchor="ctr" horzOverflow="overflow"/>
                </a:tc>
              </a:tr>
              <a:tr h="2281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Upper Primary</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17520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u="none" strike="noStrike" cap="none" normalizeH="0" baseline="0" dirty="0" smtClean="0">
                          <a:ln>
                            <a:noFill/>
                          </a:ln>
                          <a:effectLst/>
                          <a:latin typeface="Garamond" pitchFamily="18" charset="0"/>
                        </a:rPr>
                        <a:t>17205</a:t>
                      </a: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98</a:t>
                      </a:r>
                    </a:p>
                  </a:txBody>
                  <a:tcPr anchor="ctr" horzOverflow="overflow"/>
                </a:tc>
              </a:tr>
              <a:tr h="2281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Total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46105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45276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b="1" i="0" u="none" strike="noStrike" cap="none" normalizeH="0" baseline="0" dirty="0" smtClean="0">
                          <a:ln>
                            <a:noFill/>
                          </a:ln>
                          <a:solidFill>
                            <a:schemeClr val="tx1"/>
                          </a:solidFill>
                          <a:effectLst/>
                          <a:latin typeface="Garamond" pitchFamily="18" charset="0"/>
                        </a:rPr>
                        <a:t>98</a:t>
                      </a:r>
                    </a:p>
                  </a:txBody>
                  <a:tcPr anchor="ctr" horzOverflow="overflow"/>
                </a:tc>
              </a:tr>
            </a:tbl>
          </a:graphicData>
        </a:graphic>
      </p:graphicFrame>
      <p:pic>
        <p:nvPicPr>
          <p:cNvPr id="1026" name="Picture 2"/>
          <p:cNvPicPr>
            <a:picLocks noChangeAspect="1" noChangeArrowheads="1"/>
          </p:cNvPicPr>
          <p:nvPr/>
        </p:nvPicPr>
        <p:blipFill>
          <a:blip r:embed="rId2"/>
          <a:srcRect/>
          <a:stretch>
            <a:fillRect/>
          </a:stretch>
        </p:blipFill>
        <p:spPr bwMode="auto">
          <a:xfrm>
            <a:off x="1142976" y="857232"/>
            <a:ext cx="7715304" cy="4349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2"/>
          <p:cNvSpPr txBox="1">
            <a:spLocks noChangeArrowheads="1"/>
          </p:cNvSpPr>
          <p:nvPr/>
        </p:nvSpPr>
        <p:spPr>
          <a:xfrm>
            <a:off x="1143000" y="400032"/>
            <a:ext cx="7786718"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rPr>
              <a:t>Percentage of</a:t>
            </a:r>
            <a:r>
              <a:rPr kumimoji="0" lang="en-US" sz="3200" b="1" i="0" u="none" strike="noStrike" kern="1200" cap="none" spc="0" normalizeH="0" noProof="0" dirty="0" smtClean="0">
                <a:ln>
                  <a:noFill/>
                </a:ln>
                <a:solidFill>
                  <a:schemeClr val="tx1"/>
                </a:solidFill>
                <a:effectLst/>
                <a:uLnTx/>
                <a:uFillTx/>
                <a:latin typeface="Garamond" pitchFamily="18" charset="0"/>
                <a:ea typeface="+mj-ea"/>
                <a:cs typeface="+mj-cs"/>
              </a:rPr>
              <a:t> MDM coverage in Urban/Rural Area Schools</a:t>
            </a:r>
            <a:endPar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latin typeface="Garamond" pitchFamily="18" charset="0"/>
                <a:ea typeface="+mj-ea"/>
                <a:cs typeface="+mj-cs"/>
              </a:rPr>
              <a:t>During the year 2017-18</a:t>
            </a:r>
            <a:endPar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endParaRPr>
          </a:p>
        </p:txBody>
      </p:sp>
      <p:graphicFrame>
        <p:nvGraphicFramePr>
          <p:cNvPr id="5" name="Table 4"/>
          <p:cNvGraphicFramePr>
            <a:graphicFrameLocks noGrp="1"/>
          </p:cNvGraphicFramePr>
          <p:nvPr/>
        </p:nvGraphicFramePr>
        <p:xfrm>
          <a:off x="1285852" y="1397000"/>
          <a:ext cx="7572428" cy="3603637"/>
        </p:xfrm>
        <a:graphic>
          <a:graphicData uri="http://schemas.openxmlformats.org/drawingml/2006/table">
            <a:tbl>
              <a:tblPr firstRow="1" bandRow="1">
                <a:tableStyleId>{8A107856-5554-42FB-B03E-39F5DBC370BA}</a:tableStyleId>
              </a:tblPr>
              <a:tblGrid>
                <a:gridCol w="1893107"/>
                <a:gridCol w="1893107"/>
                <a:gridCol w="1893107"/>
                <a:gridCol w="1893107"/>
              </a:tblGrid>
              <a:tr h="731949">
                <a:tc>
                  <a:txBody>
                    <a:bodyPr/>
                    <a:lstStyle/>
                    <a:p>
                      <a:pPr algn="ctr"/>
                      <a:endParaRPr lang="en-IN" sz="2500" b="1" dirty="0">
                        <a:latin typeface="Garamond" pitchFamily="18" charset="0"/>
                      </a:endParaRPr>
                    </a:p>
                  </a:txBody>
                  <a:tcPr anchor="ctr"/>
                </a:tc>
                <a:tc>
                  <a:txBody>
                    <a:bodyPr/>
                    <a:lstStyle/>
                    <a:p>
                      <a:pPr algn="ctr"/>
                      <a:r>
                        <a:rPr lang="en-IN" sz="2500" b="1" dirty="0" smtClean="0">
                          <a:latin typeface="Garamond" pitchFamily="18" charset="0"/>
                        </a:rPr>
                        <a:t>Urban</a:t>
                      </a:r>
                      <a:endParaRPr lang="en-IN" sz="2500" b="1" dirty="0">
                        <a:latin typeface="Garamond" pitchFamily="18" charset="0"/>
                      </a:endParaRPr>
                    </a:p>
                  </a:txBody>
                  <a:tcPr anchor="ctr"/>
                </a:tc>
                <a:tc>
                  <a:txBody>
                    <a:bodyPr/>
                    <a:lstStyle/>
                    <a:p>
                      <a:pPr algn="ctr"/>
                      <a:r>
                        <a:rPr lang="en-IN" sz="2500" b="1" dirty="0" smtClean="0">
                          <a:latin typeface="Garamond" pitchFamily="18" charset="0"/>
                        </a:rPr>
                        <a:t>Rural</a:t>
                      </a:r>
                      <a:endParaRPr lang="en-IN" sz="2500" b="1" dirty="0">
                        <a:latin typeface="Garamond" pitchFamily="18" charset="0"/>
                      </a:endParaRPr>
                    </a:p>
                  </a:txBody>
                  <a:tcPr anchor="ctr"/>
                </a:tc>
                <a:tc>
                  <a:txBody>
                    <a:bodyPr/>
                    <a:lstStyle/>
                    <a:p>
                      <a:pPr algn="ctr"/>
                      <a:r>
                        <a:rPr lang="en-IN" sz="2500" b="1" dirty="0" smtClean="0">
                          <a:latin typeface="Garamond" pitchFamily="18" charset="0"/>
                        </a:rPr>
                        <a:t>Total</a:t>
                      </a:r>
                      <a:endParaRPr lang="en-IN" sz="2500" b="1" dirty="0">
                        <a:latin typeface="Garamond" pitchFamily="18" charset="0"/>
                      </a:endParaRPr>
                    </a:p>
                  </a:txBody>
                  <a:tcPr anchor="ctr"/>
                </a:tc>
              </a:tr>
              <a:tr h="731949">
                <a:tc>
                  <a:txBody>
                    <a:bodyPr/>
                    <a:lstStyle/>
                    <a:p>
                      <a:pPr algn="ctr"/>
                      <a:r>
                        <a:rPr lang="en-IN" sz="2500" b="1" dirty="0" smtClean="0">
                          <a:latin typeface="Garamond" pitchFamily="18" charset="0"/>
                        </a:rPr>
                        <a:t>Schools</a:t>
                      </a:r>
                      <a:endParaRPr lang="en-IN" sz="2500" b="1" dirty="0">
                        <a:latin typeface="Garamond" pitchFamily="18" charset="0"/>
                      </a:endParaRPr>
                    </a:p>
                  </a:txBody>
                  <a:tcPr anchor="ctr"/>
                </a:tc>
                <a:tc>
                  <a:txBody>
                    <a:bodyPr/>
                    <a:lstStyle/>
                    <a:p>
                      <a:pPr algn="ctr"/>
                      <a:r>
                        <a:rPr lang="en-IN" sz="2500" b="1" dirty="0" smtClean="0">
                          <a:latin typeface="Garamond" pitchFamily="18" charset="0"/>
                        </a:rPr>
                        <a:t>86</a:t>
                      </a:r>
                      <a:endParaRPr lang="en-IN" sz="2500" b="1" dirty="0">
                        <a:latin typeface="Garamond" pitchFamily="18" charset="0"/>
                      </a:endParaRPr>
                    </a:p>
                  </a:txBody>
                  <a:tcPr anchor="ctr"/>
                </a:tc>
                <a:tc>
                  <a:txBody>
                    <a:bodyPr/>
                    <a:lstStyle/>
                    <a:p>
                      <a:pPr algn="ctr"/>
                      <a:r>
                        <a:rPr lang="en-IN" sz="2500" b="1" dirty="0" smtClean="0">
                          <a:latin typeface="Garamond" pitchFamily="18" charset="0"/>
                        </a:rPr>
                        <a:t>37</a:t>
                      </a:r>
                      <a:endParaRPr lang="en-IN" sz="2500" b="1" dirty="0">
                        <a:latin typeface="Garamond" pitchFamily="18" charset="0"/>
                      </a:endParaRPr>
                    </a:p>
                  </a:txBody>
                  <a:tcPr anchor="ctr"/>
                </a:tc>
                <a:tc>
                  <a:txBody>
                    <a:bodyPr/>
                    <a:lstStyle/>
                    <a:p>
                      <a:pPr algn="ctr"/>
                      <a:r>
                        <a:rPr lang="en-IN" sz="2500" b="1" dirty="0" smtClean="0">
                          <a:latin typeface="Garamond" pitchFamily="18" charset="0"/>
                        </a:rPr>
                        <a:t>123</a:t>
                      </a:r>
                      <a:endParaRPr lang="en-IN" sz="2500" b="1" dirty="0">
                        <a:latin typeface="Garamond" pitchFamily="18" charset="0"/>
                      </a:endParaRPr>
                    </a:p>
                  </a:txBody>
                  <a:tcPr anchor="ctr"/>
                </a:tc>
              </a:tr>
              <a:tr h="1407790">
                <a:tc>
                  <a:txBody>
                    <a:bodyPr/>
                    <a:lstStyle/>
                    <a:p>
                      <a:pPr algn="ctr"/>
                      <a:r>
                        <a:rPr lang="en-IN" sz="2500" b="1" baseline="0" dirty="0" smtClean="0">
                          <a:latin typeface="Garamond" pitchFamily="18" charset="0"/>
                        </a:rPr>
                        <a:t>Per day Meals received</a:t>
                      </a:r>
                      <a:endParaRPr lang="en-IN" sz="2500" b="1" dirty="0">
                        <a:latin typeface="Garamond" pitchFamily="18" charset="0"/>
                      </a:endParaRPr>
                    </a:p>
                  </a:txBody>
                  <a:tcPr anchor="ctr"/>
                </a:tc>
                <a:tc>
                  <a:txBody>
                    <a:bodyPr/>
                    <a:lstStyle/>
                    <a:p>
                      <a:pPr algn="ctr"/>
                      <a:r>
                        <a:rPr lang="en-IN" sz="2500" b="1" dirty="0" smtClean="0">
                          <a:latin typeface="Garamond" pitchFamily="18" charset="0"/>
                        </a:rPr>
                        <a:t>24281</a:t>
                      </a:r>
                      <a:endParaRPr lang="en-IN" sz="2500" b="1" dirty="0">
                        <a:latin typeface="Garamond" pitchFamily="18" charset="0"/>
                      </a:endParaRPr>
                    </a:p>
                  </a:txBody>
                  <a:tcPr anchor="ctr"/>
                </a:tc>
                <a:tc>
                  <a:txBody>
                    <a:bodyPr/>
                    <a:lstStyle/>
                    <a:p>
                      <a:pPr algn="ctr"/>
                      <a:r>
                        <a:rPr lang="en-IN" sz="2500" b="1" dirty="0" smtClean="0">
                          <a:latin typeface="Garamond" pitchFamily="18" charset="0"/>
                        </a:rPr>
                        <a:t>20995</a:t>
                      </a:r>
                      <a:endParaRPr lang="en-IN" sz="2500" b="1" dirty="0">
                        <a:latin typeface="Garamond" pitchFamily="18" charset="0"/>
                      </a:endParaRPr>
                    </a:p>
                  </a:txBody>
                  <a:tcPr anchor="ctr"/>
                </a:tc>
                <a:tc>
                  <a:txBody>
                    <a:bodyPr/>
                    <a:lstStyle/>
                    <a:p>
                      <a:pPr algn="ctr"/>
                      <a:r>
                        <a:rPr lang="en-IN" sz="2500" b="1" dirty="0" smtClean="0">
                          <a:latin typeface="Garamond" pitchFamily="18" charset="0"/>
                        </a:rPr>
                        <a:t>45276</a:t>
                      </a:r>
                      <a:endParaRPr lang="en-IN" sz="2500" b="1" dirty="0">
                        <a:latin typeface="Garamond" pitchFamily="18" charset="0"/>
                      </a:endParaRPr>
                    </a:p>
                  </a:txBody>
                  <a:tcPr anchor="ctr"/>
                </a:tc>
              </a:tr>
              <a:tr h="731949">
                <a:tc>
                  <a:txBody>
                    <a:bodyPr/>
                    <a:lstStyle/>
                    <a:p>
                      <a:pPr algn="ctr"/>
                      <a:r>
                        <a:rPr lang="en-IN" sz="2500" b="1" dirty="0" smtClean="0">
                          <a:latin typeface="Garamond" pitchFamily="18" charset="0"/>
                        </a:rPr>
                        <a:t>Percentage</a:t>
                      </a:r>
                      <a:endParaRPr lang="en-IN" sz="2500" b="1" dirty="0">
                        <a:latin typeface="Garamond" pitchFamily="18" charset="0"/>
                      </a:endParaRPr>
                    </a:p>
                  </a:txBody>
                  <a:tcPr anchor="ctr"/>
                </a:tc>
                <a:tc>
                  <a:txBody>
                    <a:bodyPr/>
                    <a:lstStyle/>
                    <a:p>
                      <a:pPr algn="ctr"/>
                      <a:r>
                        <a:rPr lang="en-IN" sz="2500" b="1" dirty="0" smtClean="0">
                          <a:latin typeface="Garamond" pitchFamily="18" charset="0"/>
                        </a:rPr>
                        <a:t>54%</a:t>
                      </a:r>
                      <a:endParaRPr lang="en-IN" sz="2500" b="1" dirty="0">
                        <a:latin typeface="Garamond" pitchFamily="18" charset="0"/>
                      </a:endParaRPr>
                    </a:p>
                  </a:txBody>
                  <a:tcPr anchor="ctr"/>
                </a:tc>
                <a:tc>
                  <a:txBody>
                    <a:bodyPr/>
                    <a:lstStyle/>
                    <a:p>
                      <a:pPr algn="ctr"/>
                      <a:r>
                        <a:rPr lang="en-IN" sz="2500" b="1" dirty="0" smtClean="0">
                          <a:latin typeface="Garamond" pitchFamily="18" charset="0"/>
                        </a:rPr>
                        <a:t>46%</a:t>
                      </a:r>
                      <a:endParaRPr lang="en-IN" sz="2500" b="1" dirty="0">
                        <a:latin typeface="Garamond" pitchFamily="18" charset="0"/>
                      </a:endParaRPr>
                    </a:p>
                  </a:txBody>
                  <a:tcPr anchor="ctr"/>
                </a:tc>
                <a:tc>
                  <a:txBody>
                    <a:bodyPr/>
                    <a:lstStyle/>
                    <a:p>
                      <a:pPr algn="ctr"/>
                      <a:r>
                        <a:rPr lang="en-IN" sz="2500" b="1" dirty="0" smtClean="0">
                          <a:latin typeface="Garamond" pitchFamily="18" charset="0"/>
                        </a:rPr>
                        <a:t>100%</a:t>
                      </a:r>
                      <a:endParaRPr lang="en-IN" sz="2500" b="1" dirty="0">
                        <a:latin typeface="Garamond" pitchFamily="18" charset="0"/>
                      </a:endParaRPr>
                    </a:p>
                  </a:txBody>
                  <a:tcPr anchor="ctr"/>
                </a:tc>
              </a:tr>
            </a:tbl>
          </a:graphicData>
        </a:graphic>
      </p:graphicFrame>
      <p:sp>
        <p:nvSpPr>
          <p:cNvPr id="6" name="TextBox 5"/>
          <p:cNvSpPr txBox="1"/>
          <p:nvPr/>
        </p:nvSpPr>
        <p:spPr>
          <a:xfrm>
            <a:off x="1428728" y="5248833"/>
            <a:ext cx="7286676" cy="1323439"/>
          </a:xfrm>
          <a:prstGeom prst="rect">
            <a:avLst/>
          </a:prstGeom>
          <a:noFill/>
        </p:spPr>
        <p:txBody>
          <a:bodyPr wrap="square" rtlCol="0">
            <a:spAutoFit/>
          </a:bodyPr>
          <a:lstStyle/>
          <a:p>
            <a:pPr algn="just"/>
            <a:r>
              <a:rPr lang="en-IN" sz="2000" b="1" dirty="0" smtClean="0">
                <a:latin typeface="Garamond" pitchFamily="18" charset="0"/>
              </a:rPr>
              <a:t>Main reason for less coverage of children is that majority of children studying in urban area schools belong to service class families who mostly bring their own Tiffin and their intake capacity of food is also less. </a:t>
            </a:r>
            <a:endParaRPr lang="en-IN" sz="2000" b="1" dirty="0">
              <a:latin typeface="Garamon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000100" y="71415"/>
            <a:ext cx="7772400" cy="71438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Garamond" pitchFamily="18" charset="0"/>
                <a:ea typeface="+mj-ea"/>
                <a:cs typeface="+mj-cs"/>
              </a:rPr>
              <a:t>Per Meal Cooking Cost </a:t>
            </a:r>
            <a:r>
              <a:rPr lang="en-US" sz="3200" b="1" dirty="0" smtClean="0">
                <a:latin typeface="Garamond" pitchFamily="18" charset="0"/>
                <a:ea typeface="+mj-ea"/>
                <a:cs typeface="+mj-cs"/>
              </a:rPr>
              <a:t>2017-18</a:t>
            </a:r>
            <a:endParaRPr kumimoji="0" lang="en-US" sz="32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graphicFrame>
        <p:nvGraphicFramePr>
          <p:cNvPr id="7" name="Group 115"/>
          <p:cNvGraphicFramePr>
            <a:graphicFrameLocks/>
          </p:cNvGraphicFramePr>
          <p:nvPr/>
        </p:nvGraphicFramePr>
        <p:xfrm>
          <a:off x="1214414" y="1142984"/>
          <a:ext cx="7429551" cy="4429156"/>
        </p:xfrm>
        <a:graphic>
          <a:graphicData uri="http://schemas.openxmlformats.org/drawingml/2006/table">
            <a:tbl>
              <a:tblPr>
                <a:tableStyleId>{8A107856-5554-42FB-B03E-39F5DBC370BA}</a:tableStyleId>
              </a:tblPr>
              <a:tblGrid>
                <a:gridCol w="1879766"/>
                <a:gridCol w="1790253"/>
                <a:gridCol w="1879766"/>
                <a:gridCol w="1879766"/>
              </a:tblGrid>
              <a:tr h="14634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Fixed by GOI</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Centre Share </a:t>
                      </a:r>
                      <a:r>
                        <a:rPr kumimoji="0" lang="en-US" sz="1600" b="1" u="none" strike="noStrike" cap="none" normalizeH="0" baseline="0" dirty="0" smtClean="0">
                          <a:ln>
                            <a:noFill/>
                          </a:ln>
                          <a:effectLst/>
                          <a:latin typeface="Garamond" pitchFamily="18" charset="0"/>
                        </a:rPr>
                        <a:t>(100% as per norms)</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Actual Avg. Per Meal Cooking Cost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Additional Support from State Budget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(Col 3-2)</a:t>
                      </a:r>
                    </a:p>
                  </a:txBody>
                  <a:tcPr anchor="ctr" horzOverflow="overflow"/>
                </a:tc>
              </a:tr>
              <a:tr h="494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1</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2</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4</a:t>
                      </a:r>
                    </a:p>
                  </a:txBody>
                  <a:tcPr horzOverflow="overflow"/>
                </a:tc>
              </a:tr>
              <a:tr h="247094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4.13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6.18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(U. Pry.)</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4.13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6.18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(U. Pry.)</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Rs 7.08*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Rs. 9.59*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(U. Pry.)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2.95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(Pry.)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Rs. 3.41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(U. Pry.)</a:t>
                      </a:r>
                      <a:endParaRPr kumimoji="0" lang="en-US" sz="2000" b="1" i="0" u="none" strike="noStrike" cap="none" normalizeH="0" baseline="0" dirty="0" smtClean="0">
                        <a:ln>
                          <a:noFill/>
                        </a:ln>
                        <a:solidFill>
                          <a:schemeClr val="tx1"/>
                        </a:solidFill>
                        <a:effectLst/>
                        <a:latin typeface="Garamond" pitchFamily="18" charset="0"/>
                      </a:endParaRPr>
                    </a:p>
                  </a:txBody>
                  <a:tcPr horzOverflow="overflow"/>
                </a:tc>
              </a:tr>
            </a:tbl>
          </a:graphicData>
        </a:graphic>
      </p:graphicFrame>
      <p:sp>
        <p:nvSpPr>
          <p:cNvPr id="8" name="TextBox 7"/>
          <p:cNvSpPr txBox="1"/>
          <p:nvPr/>
        </p:nvSpPr>
        <p:spPr>
          <a:xfrm>
            <a:off x="1071538" y="5857892"/>
            <a:ext cx="7767662" cy="923330"/>
          </a:xfrm>
          <a:prstGeom prst="rect">
            <a:avLst/>
          </a:prstGeom>
          <a:noFill/>
        </p:spPr>
        <p:txBody>
          <a:bodyPr wrap="square" rtlCol="0">
            <a:spAutoFit/>
          </a:bodyPr>
          <a:lstStyle/>
          <a:p>
            <a:pPr algn="just"/>
            <a:r>
              <a:rPr lang="en-IN" b="1" dirty="0" smtClean="0">
                <a:latin typeface="Garamond" pitchFamily="18" charset="0"/>
              </a:rPr>
              <a:t>* Includes Cost of Vegetables, Oils and Fats, Salt and Condiments, Fuel and labour &amp; others overhead charges claimed by centralized institute excluding the cost of food-grains.</a:t>
            </a:r>
            <a:endParaRPr lang="en-IN" b="1" dirty="0">
              <a:latin typeface="Garamond"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09728" y="0"/>
            <a:ext cx="7162800" cy="7143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Garamond" pitchFamily="18" charset="0"/>
                <a:ea typeface="+mj-ea"/>
                <a:cs typeface="+mj-cs"/>
              </a:rPr>
              <a:t>Weekly MDM Menu/Cooking Cost</a:t>
            </a:r>
          </a:p>
        </p:txBody>
      </p:sp>
      <p:graphicFrame>
        <p:nvGraphicFramePr>
          <p:cNvPr id="3" name="Group 108"/>
          <p:cNvGraphicFramePr>
            <a:graphicFrameLocks/>
          </p:cNvGraphicFramePr>
          <p:nvPr/>
        </p:nvGraphicFramePr>
        <p:xfrm>
          <a:off x="1142976" y="782026"/>
          <a:ext cx="7900981" cy="5973866"/>
        </p:xfrm>
        <a:graphic>
          <a:graphicData uri="http://schemas.openxmlformats.org/drawingml/2006/table">
            <a:tbl>
              <a:tblPr>
                <a:tableStyleId>{8A107856-5554-42FB-B03E-39F5DBC370BA}</a:tableStyleId>
              </a:tblPr>
              <a:tblGrid>
                <a:gridCol w="1247523"/>
                <a:gridCol w="2055656"/>
                <a:gridCol w="2298901"/>
                <a:gridCol w="2298901"/>
              </a:tblGrid>
              <a:tr h="50099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Garamond" pitchFamily="18" charset="0"/>
                          <a:ea typeface="+mn-ea"/>
                          <a:cs typeface="+mn-cs"/>
                        </a:rPr>
                        <a:t>Prantha Based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Garamond" pitchFamily="18" charset="0"/>
                          <a:ea typeface="+mn-ea"/>
                          <a:cs typeface="+mn-cs"/>
                        </a:rPr>
                        <a:t>From AIHM-42</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Garamond" pitchFamily="18" charset="0"/>
                          <a:ea typeface="+mn-ea"/>
                          <a:cs typeface="+mn-cs"/>
                        </a:rPr>
                        <a:t>Rice Based</a:t>
                      </a:r>
                      <a:r>
                        <a:rPr kumimoji="0" lang="en-US" sz="1800" b="0" i="0" u="none" strike="noStrike" kern="1200" cap="none" spc="0" normalizeH="0" baseline="0" noProof="0" dirty="0" smtClean="0">
                          <a:ln>
                            <a:noFill/>
                          </a:ln>
                          <a:solidFill>
                            <a:schemeClr val="tx1"/>
                          </a:solidFill>
                          <a:effectLst/>
                          <a:uLnTx/>
                          <a:uFillTx/>
                          <a:latin typeface="Garamond" pitchFamily="18" charset="0"/>
                          <a:ea typeface="+mn-ea"/>
                          <a:cs typeface="+mn-cs"/>
                        </a:rPr>
                        <a:t>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Garamond" pitchFamily="18" charset="0"/>
                          <a:ea typeface="+mn-ea"/>
                          <a:cs typeface="+mn-cs"/>
                        </a:rPr>
                        <a:t>From CITCO-17</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Garamond" pitchFamily="18" charset="0"/>
                          <a:ea typeface="+mn-ea"/>
                          <a:cs typeface="+mn-cs"/>
                        </a:rPr>
                        <a:t>Veg. </a:t>
                      </a:r>
                      <a:r>
                        <a:rPr kumimoji="0" lang="en-US" sz="1800" b="1" i="0" u="none" strike="noStrike" kern="1200" cap="none" spc="0" normalizeH="0" baseline="0" noProof="0" dirty="0" err="1" smtClean="0">
                          <a:ln>
                            <a:noFill/>
                          </a:ln>
                          <a:solidFill>
                            <a:schemeClr val="tx1"/>
                          </a:solidFill>
                          <a:effectLst/>
                          <a:uLnTx/>
                          <a:uFillTx/>
                          <a:latin typeface="Garamond" pitchFamily="18" charset="0"/>
                          <a:ea typeface="+mn-ea"/>
                          <a:cs typeface="+mn-cs"/>
                        </a:rPr>
                        <a:t>Pulao</a:t>
                      </a:r>
                      <a:r>
                        <a:rPr kumimoji="0" lang="en-US" sz="1800" b="1" i="0" u="none" strike="noStrike" kern="1200" cap="none" spc="0" normalizeH="0" baseline="0" noProof="0" dirty="0" smtClean="0">
                          <a:ln>
                            <a:noFill/>
                          </a:ln>
                          <a:solidFill>
                            <a:schemeClr val="tx1"/>
                          </a:solidFill>
                          <a:effectLst/>
                          <a:uLnTx/>
                          <a:uFillTx/>
                          <a:latin typeface="Garamond" pitchFamily="18" charset="0"/>
                          <a:ea typeface="+mn-ea"/>
                          <a:cs typeface="+mn-cs"/>
                        </a:rPr>
                        <a:t> Based </a:t>
                      </a:r>
                      <a:endParaRPr kumimoji="0" lang="en-US" sz="1800" b="0" i="0" u="none" strike="noStrike" kern="1200" cap="none" spc="0" normalizeH="0" baseline="0" noProof="0" dirty="0" smtClean="0">
                        <a:ln>
                          <a:noFill/>
                        </a:ln>
                        <a:solidFill>
                          <a:schemeClr val="tx1"/>
                        </a:solidFill>
                        <a:effectLst/>
                        <a:uLnTx/>
                        <a:uFillTx/>
                        <a:latin typeface="Garamond" pitchFamily="18"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Garamond" pitchFamily="18" charset="0"/>
                          <a:ea typeface="+mn-ea"/>
                          <a:cs typeface="+mn-cs"/>
                        </a:rPr>
                        <a:t>From CIHM-42</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Monday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err="1" smtClean="0">
                          <a:ln>
                            <a:noFill/>
                          </a:ln>
                          <a:effectLst/>
                          <a:latin typeface="Garamond" pitchFamily="18" charset="0"/>
                        </a:rPr>
                        <a:t>Prantha</a:t>
                      </a:r>
                      <a:r>
                        <a:rPr kumimoji="0" lang="en-US" sz="1800" b="0" u="none" strike="noStrike" cap="none" normalizeH="0" baseline="0" dirty="0" smtClean="0">
                          <a:ln>
                            <a:noFill/>
                          </a:ln>
                          <a:effectLst/>
                          <a:latin typeface="Garamond" pitchFamily="18" charset="0"/>
                        </a:rPr>
                        <a:t> +  </a:t>
                      </a:r>
                      <a:r>
                        <a:rPr kumimoji="0" lang="en-US" sz="1800" b="0" u="none" strike="noStrike" cap="none" normalizeH="0" baseline="0" dirty="0" err="1" smtClean="0">
                          <a:ln>
                            <a:noFill/>
                          </a:ln>
                          <a:effectLst/>
                          <a:latin typeface="Garamond" pitchFamily="18" charset="0"/>
                        </a:rPr>
                        <a:t>Rajmah</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 </a:t>
                      </a:r>
                      <a:r>
                        <a:rPr kumimoji="0" lang="en-US" sz="1800" b="0" u="none" strike="noStrike" cap="none" normalizeH="0" baseline="0" dirty="0" err="1" smtClean="0">
                          <a:ln>
                            <a:noFill/>
                          </a:ln>
                          <a:effectLst/>
                          <a:latin typeface="Garamond" pitchFamily="18" charset="0"/>
                        </a:rPr>
                        <a:t>Dal</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Chana</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Dal</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Arhar</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Tuesday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Prantha+ </a:t>
                      </a:r>
                      <a:r>
                        <a:rPr kumimoji="0" lang="en-US" sz="1800" b="0" u="none" strike="noStrike" cap="none" normalizeH="0" baseline="0" dirty="0" err="1" smtClean="0">
                          <a:ln>
                            <a:noFill/>
                          </a:ln>
                          <a:effectLst/>
                          <a:latin typeface="Garamond" pitchFamily="18" charset="0"/>
                        </a:rPr>
                        <a:t>Karhi</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Pakora</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a:t>
                      </a:r>
                      <a:r>
                        <a:rPr kumimoji="0" lang="en-US" sz="1800" b="0" u="none" strike="noStrike" kern="1200" cap="none" normalizeH="0" baseline="0" dirty="0" smtClean="0">
                          <a:ln>
                            <a:noFill/>
                          </a:ln>
                          <a:solidFill>
                            <a:schemeClr val="dk1"/>
                          </a:solidFill>
                          <a:effectLst/>
                          <a:latin typeface="Garamond" pitchFamily="18" charset="0"/>
                          <a:ea typeface="+mn-ea"/>
                          <a:cs typeface="+mn-cs"/>
                        </a:rPr>
                        <a:t>+ </a:t>
                      </a:r>
                      <a:r>
                        <a:rPr kumimoji="0" lang="en-US" sz="1800" b="0" u="none" strike="noStrike" kern="1200" cap="none" normalizeH="0" baseline="0" dirty="0" err="1" smtClean="0">
                          <a:ln>
                            <a:noFill/>
                          </a:ln>
                          <a:solidFill>
                            <a:schemeClr val="dk1"/>
                          </a:solidFill>
                          <a:effectLst/>
                          <a:latin typeface="Garamond" pitchFamily="18" charset="0"/>
                          <a:ea typeface="+mn-ea"/>
                          <a:cs typeface="+mn-cs"/>
                        </a:rPr>
                        <a:t>Karhi</a:t>
                      </a:r>
                      <a:r>
                        <a:rPr kumimoji="0" lang="en-US" sz="1800" b="0" u="none" strike="noStrike" kern="1200" cap="none" normalizeH="0" baseline="0" dirty="0" smtClean="0">
                          <a:ln>
                            <a:noFill/>
                          </a:ln>
                          <a:solidFill>
                            <a:schemeClr val="dk1"/>
                          </a:solidFill>
                          <a:effectLst/>
                          <a:latin typeface="Garamond" pitchFamily="18" charset="0"/>
                          <a:ea typeface="+mn-ea"/>
                          <a:cs typeface="+mn-cs"/>
                        </a:rPr>
                        <a:t> with veg. </a:t>
                      </a:r>
                      <a:r>
                        <a:rPr kumimoji="0" lang="en-US" sz="1800" b="0" u="none" strike="noStrike" kern="1200" cap="none" normalizeH="0" baseline="0" dirty="0" err="1" smtClean="0">
                          <a:ln>
                            <a:noFill/>
                          </a:ln>
                          <a:solidFill>
                            <a:schemeClr val="dk1"/>
                          </a:solidFill>
                          <a:effectLst/>
                          <a:latin typeface="Garamond" pitchFamily="18" charset="0"/>
                          <a:ea typeface="+mn-ea"/>
                          <a:cs typeface="+mn-cs"/>
                        </a:rPr>
                        <a:t>Pakora</a:t>
                      </a:r>
                      <a:endParaRPr kumimoji="0" lang="en-US" sz="1800" b="0" u="none" strike="noStrike" kern="1200" cap="none" normalizeH="0" baseline="0" dirty="0" smtClean="0">
                        <a:ln>
                          <a:noFill/>
                        </a:ln>
                        <a:solidFill>
                          <a:schemeClr val="dk1"/>
                        </a:solidFill>
                        <a:effectLst/>
                        <a:latin typeface="Garamond" pitchFamily="18" charset="0"/>
                        <a:ea typeface="+mn-ea"/>
                        <a:cs typeface="+mn-cs"/>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 </a:t>
                      </a:r>
                      <a:r>
                        <a:rPr kumimoji="0" lang="en-US" sz="1800" b="0" u="none" strike="noStrike" cap="none" normalizeH="0" baseline="0" dirty="0" err="1" smtClean="0">
                          <a:ln>
                            <a:noFill/>
                          </a:ln>
                          <a:effectLst/>
                          <a:latin typeface="Garamond" pitchFamily="18" charset="0"/>
                        </a:rPr>
                        <a:t>Karhi</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Nutri</a:t>
                      </a:r>
                      <a:endParaRPr kumimoji="0" lang="en-US" sz="1800" b="0"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56703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Wednesday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err="1" smtClean="0">
                          <a:ln>
                            <a:noFill/>
                          </a:ln>
                          <a:effectLst/>
                          <a:latin typeface="Garamond" pitchFamily="18" charset="0"/>
                        </a:rPr>
                        <a:t>Prantha+Dal</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Chana</a:t>
                      </a:r>
                      <a:r>
                        <a:rPr kumimoji="0" lang="en-US" sz="1800" b="0" u="none" strike="noStrike" cap="none" normalizeH="0" baseline="0" dirty="0" smtClean="0">
                          <a:ln>
                            <a:noFill/>
                          </a:ln>
                          <a:effectLst/>
                          <a:latin typeface="Garamond" pitchFamily="18" charset="0"/>
                        </a:rPr>
                        <a:t>+ Veg.</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 </a:t>
                      </a:r>
                      <a:r>
                        <a:rPr kumimoji="0" lang="en-US" sz="1800" b="0" u="none" strike="noStrike" cap="none" normalizeH="0" baseline="0" dirty="0" err="1" smtClean="0">
                          <a:ln>
                            <a:noFill/>
                          </a:ln>
                          <a:effectLst/>
                          <a:latin typeface="Garamond" pitchFamily="18" charset="0"/>
                        </a:rPr>
                        <a:t>Dal</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Chana</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50800" marR="0" lvl="0" indent="-5080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Pulao + Mix </a:t>
                      </a:r>
                      <a:r>
                        <a:rPr kumimoji="0" lang="en-US" sz="1800" b="0" u="none" strike="noStrike" cap="none" normalizeH="0" baseline="0" dirty="0" err="1" smtClean="0">
                          <a:ln>
                            <a:noFill/>
                          </a:ln>
                          <a:effectLst/>
                          <a:latin typeface="Garamond" pitchFamily="18" charset="0"/>
                        </a:rPr>
                        <a:t>Dal</a:t>
                      </a:r>
                      <a:endParaRPr kumimoji="0" lang="en-US" sz="1800" b="0"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Thursday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Prantha + </a:t>
                      </a:r>
                      <a:r>
                        <a:rPr kumimoji="0" lang="en-US" sz="1800" b="0" u="none" strike="noStrike" cap="none" normalizeH="0" baseline="0" dirty="0" err="1" smtClean="0">
                          <a:ln>
                            <a:noFill/>
                          </a:ln>
                          <a:effectLst/>
                          <a:latin typeface="Garamond" pitchFamily="18" charset="0"/>
                        </a:rPr>
                        <a:t>Rajmah</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 </a:t>
                      </a:r>
                      <a:r>
                        <a:rPr kumimoji="0" lang="en-US" sz="1800" b="0" u="none" strike="noStrike" cap="none" normalizeH="0" baseline="0" dirty="0" err="1" smtClean="0">
                          <a:ln>
                            <a:noFill/>
                          </a:ln>
                          <a:effectLst/>
                          <a:latin typeface="Garamond" pitchFamily="18" charset="0"/>
                        </a:rPr>
                        <a:t>Rajmah</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 </a:t>
                      </a:r>
                      <a:r>
                        <a:rPr kumimoji="0" lang="en-US" sz="1800" b="0" u="none" strike="noStrike" cap="none" normalizeH="0" baseline="0" dirty="0" err="1" smtClean="0">
                          <a:ln>
                            <a:noFill/>
                          </a:ln>
                          <a:effectLst/>
                          <a:latin typeface="Garamond" pitchFamily="18" charset="0"/>
                        </a:rPr>
                        <a:t>Rajmah</a:t>
                      </a:r>
                      <a:endParaRPr kumimoji="0" lang="en-US" sz="1800" b="0"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latin typeface="Garamond" pitchFamily="18" charset="0"/>
                        </a:rPr>
                        <a:t>Friday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Prantha+ </a:t>
                      </a:r>
                      <a:r>
                        <a:rPr kumimoji="0" lang="en-US" sz="1800" b="0" u="none" strike="noStrike" cap="none" normalizeH="0" baseline="0" dirty="0" err="1" smtClean="0">
                          <a:ln>
                            <a:noFill/>
                          </a:ln>
                          <a:effectLst/>
                          <a:latin typeface="Garamond" pitchFamily="18" charset="0"/>
                        </a:rPr>
                        <a:t>Karhi</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Pakora</a:t>
                      </a:r>
                      <a:endParaRPr kumimoji="0" lang="en-US" sz="1800" b="0"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a:t>
                      </a:r>
                      <a:r>
                        <a:rPr kumimoji="0" lang="en-US" sz="1800" b="0" u="none" strike="noStrike" kern="1200" cap="none" normalizeH="0" baseline="0" dirty="0" smtClean="0">
                          <a:ln>
                            <a:noFill/>
                          </a:ln>
                          <a:solidFill>
                            <a:schemeClr val="dk1"/>
                          </a:solidFill>
                          <a:effectLst/>
                          <a:latin typeface="Garamond" pitchFamily="18" charset="0"/>
                          <a:ea typeface="+mn-ea"/>
                          <a:cs typeface="+mn-cs"/>
                        </a:rPr>
                        <a:t>+ </a:t>
                      </a:r>
                      <a:r>
                        <a:rPr kumimoji="0" lang="en-US" sz="1800" b="0" u="none" strike="noStrike" kern="1200" cap="none" normalizeH="0" baseline="0" dirty="0" err="1" smtClean="0">
                          <a:ln>
                            <a:noFill/>
                          </a:ln>
                          <a:solidFill>
                            <a:schemeClr val="dk1"/>
                          </a:solidFill>
                          <a:effectLst/>
                          <a:latin typeface="Garamond" pitchFamily="18" charset="0"/>
                          <a:ea typeface="+mn-ea"/>
                          <a:cs typeface="+mn-cs"/>
                        </a:rPr>
                        <a:t>Karhi</a:t>
                      </a:r>
                      <a:r>
                        <a:rPr kumimoji="0" lang="en-US" sz="1800" b="0" u="none" strike="noStrike" kern="1200" cap="none" normalizeH="0" baseline="0" dirty="0" smtClean="0">
                          <a:ln>
                            <a:noFill/>
                          </a:ln>
                          <a:solidFill>
                            <a:schemeClr val="dk1"/>
                          </a:solidFill>
                          <a:effectLst/>
                          <a:latin typeface="Garamond" pitchFamily="18" charset="0"/>
                          <a:ea typeface="+mn-ea"/>
                          <a:cs typeface="+mn-cs"/>
                        </a:rPr>
                        <a:t>  with veg. </a:t>
                      </a:r>
                      <a:r>
                        <a:rPr kumimoji="0" lang="en-US" sz="1800" b="0" u="none" strike="noStrike" kern="1200" cap="none" normalizeH="0" baseline="0" dirty="0" err="1" smtClean="0">
                          <a:ln>
                            <a:noFill/>
                          </a:ln>
                          <a:solidFill>
                            <a:schemeClr val="dk1"/>
                          </a:solidFill>
                          <a:effectLst/>
                          <a:latin typeface="Garamond" pitchFamily="18" charset="0"/>
                          <a:ea typeface="+mn-ea"/>
                          <a:cs typeface="+mn-cs"/>
                        </a:rPr>
                        <a:t>Pakora</a:t>
                      </a:r>
                      <a:endParaRPr kumimoji="0" lang="en-US" sz="1800" b="0" u="none" strike="noStrike" kern="1200" cap="none" normalizeH="0" baseline="0" dirty="0" smtClean="0">
                        <a:ln>
                          <a:noFill/>
                        </a:ln>
                        <a:solidFill>
                          <a:schemeClr val="dk1"/>
                        </a:solidFill>
                        <a:effectLst/>
                        <a:latin typeface="Garamond" pitchFamily="18" charset="0"/>
                        <a:ea typeface="+mn-ea"/>
                        <a:cs typeface="+mn-cs"/>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 </a:t>
                      </a:r>
                      <a:r>
                        <a:rPr kumimoji="0" lang="en-US" sz="1800" b="0" u="none" strike="noStrike" cap="none" normalizeH="0" baseline="0" dirty="0" err="1" smtClean="0">
                          <a:ln>
                            <a:noFill/>
                          </a:ln>
                          <a:effectLst/>
                          <a:latin typeface="Garamond" pitchFamily="18" charset="0"/>
                        </a:rPr>
                        <a:t>Karhi</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pakora</a:t>
                      </a:r>
                      <a:endParaRPr kumimoji="0" lang="en-US" sz="1800" b="0"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396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332038" algn="l"/>
                        </a:tabLst>
                      </a:pPr>
                      <a:r>
                        <a:rPr kumimoji="0" lang="en-US" sz="1800" b="1" u="none" strike="noStrike" cap="none" normalizeH="0" baseline="0" dirty="0" smtClean="0">
                          <a:ln>
                            <a:noFill/>
                          </a:ln>
                          <a:effectLst/>
                          <a:latin typeface="Garamond" pitchFamily="18" charset="0"/>
                        </a:rPr>
                        <a:t>Saturday</a:t>
                      </a:r>
                      <a:endParaRPr kumimoji="0" lang="en-US" sz="18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Prantha + Mix </a:t>
                      </a:r>
                      <a:r>
                        <a:rPr kumimoji="0" lang="en-US" sz="1800" b="0" u="none" strike="noStrike" cap="none" normalizeH="0" baseline="0" dirty="0" err="1" smtClean="0">
                          <a:ln>
                            <a:noFill/>
                          </a:ln>
                          <a:effectLst/>
                          <a:latin typeface="Garamond" pitchFamily="18" charset="0"/>
                        </a:rPr>
                        <a:t>Dal</a:t>
                      </a:r>
                      <a:endParaRPr kumimoji="0" lang="en-US" sz="1800" b="0"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a:t>
                      </a:r>
                      <a:r>
                        <a:rPr kumimoji="0" lang="en-US" sz="1800" b="0" u="none" strike="noStrike" cap="none" normalizeH="0" baseline="0" dirty="0" err="1" smtClean="0">
                          <a:ln>
                            <a:noFill/>
                          </a:ln>
                          <a:effectLst/>
                          <a:latin typeface="Garamond" pitchFamily="18" charset="0"/>
                        </a:rPr>
                        <a:t>Pulao</a:t>
                      </a:r>
                      <a:r>
                        <a:rPr kumimoji="0" lang="en-US" sz="1800" b="0" u="none" strike="noStrike" cap="none" normalizeH="0" baseline="0" dirty="0" smtClean="0">
                          <a:ln>
                            <a:noFill/>
                          </a:ln>
                          <a:effectLst/>
                          <a:latin typeface="Garamond" pitchFamily="18" charset="0"/>
                        </a:rPr>
                        <a:t> </a:t>
                      </a:r>
                      <a:r>
                        <a:rPr kumimoji="0" lang="en-US" sz="1800" b="0" u="none" strike="noStrike" kern="1200" cap="none" normalizeH="0" baseline="0" dirty="0" smtClean="0">
                          <a:ln>
                            <a:noFill/>
                          </a:ln>
                          <a:solidFill>
                            <a:schemeClr val="dk1"/>
                          </a:solidFill>
                          <a:effectLst/>
                          <a:latin typeface="Garamond" pitchFamily="18" charset="0"/>
                          <a:ea typeface="+mn-ea"/>
                          <a:cs typeface="+mn-cs"/>
                        </a:rPr>
                        <a:t>+ </a:t>
                      </a:r>
                      <a:r>
                        <a:rPr kumimoji="0" lang="en-US" sz="1800" b="0" u="none" strike="noStrike" kern="1200" cap="none" normalizeH="0" baseline="0" dirty="0" err="1" smtClean="0">
                          <a:ln>
                            <a:noFill/>
                          </a:ln>
                          <a:solidFill>
                            <a:schemeClr val="dk1"/>
                          </a:solidFill>
                          <a:effectLst/>
                          <a:latin typeface="Garamond" pitchFamily="18" charset="0"/>
                          <a:ea typeface="+mn-ea"/>
                          <a:cs typeface="+mn-cs"/>
                        </a:rPr>
                        <a:t>Rajmah</a:t>
                      </a:r>
                      <a:endParaRPr kumimoji="0" lang="en-US" sz="1800" b="0" u="none" strike="noStrike" kern="1200" cap="none" normalizeH="0" baseline="0" dirty="0" smtClean="0">
                        <a:ln>
                          <a:noFill/>
                        </a:ln>
                        <a:solidFill>
                          <a:schemeClr val="dk1"/>
                        </a:solidFill>
                        <a:effectLst/>
                        <a:latin typeface="Garamond" pitchFamily="18" charset="0"/>
                        <a:ea typeface="+mn-ea"/>
                        <a:cs typeface="+mn-cs"/>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smtClean="0">
                          <a:ln>
                            <a:noFill/>
                          </a:ln>
                          <a:effectLst/>
                          <a:latin typeface="Garamond" pitchFamily="18" charset="0"/>
                        </a:rPr>
                        <a:t>Veg. Pulao + </a:t>
                      </a:r>
                      <a:r>
                        <a:rPr kumimoji="0" lang="en-US" sz="1800" b="0" u="none" strike="noStrike" cap="none" normalizeH="0" baseline="0" dirty="0" err="1" smtClean="0">
                          <a:ln>
                            <a:noFill/>
                          </a:ln>
                          <a:effectLst/>
                          <a:latin typeface="Garamond" pitchFamily="18" charset="0"/>
                        </a:rPr>
                        <a:t>Nutri</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Aalo</a:t>
                      </a:r>
                      <a:r>
                        <a:rPr kumimoji="0" lang="en-US" sz="1800" b="0" u="none" strike="noStrike" cap="none" normalizeH="0" baseline="0" dirty="0" smtClean="0">
                          <a:ln>
                            <a:noFill/>
                          </a:ln>
                          <a:effectLst/>
                          <a:latin typeface="Garamond" pitchFamily="18" charset="0"/>
                        </a:rPr>
                        <a:t> </a:t>
                      </a:r>
                      <a:r>
                        <a:rPr kumimoji="0" lang="en-US" sz="1800" b="0" u="none" strike="noStrike" cap="none" normalizeH="0" baseline="0" dirty="0" err="1" smtClean="0">
                          <a:ln>
                            <a:noFill/>
                          </a:ln>
                          <a:effectLst/>
                          <a:latin typeface="Garamond" pitchFamily="18" charset="0"/>
                        </a:rPr>
                        <a:t>Mattar</a:t>
                      </a:r>
                      <a:endParaRPr kumimoji="0" lang="en-US" sz="1800" b="0"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r h="73804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332038" algn="l"/>
                        </a:tabLst>
                      </a:pPr>
                      <a:r>
                        <a:rPr kumimoji="0" lang="en-US" sz="1800" b="1" i="0" u="none" strike="noStrike" cap="none" normalizeH="0" baseline="0" dirty="0" smtClean="0">
                          <a:ln>
                            <a:noFill/>
                          </a:ln>
                          <a:solidFill>
                            <a:schemeClr val="tx1"/>
                          </a:solidFill>
                          <a:effectLst/>
                          <a:latin typeface="Garamond" pitchFamily="18" charset="0"/>
                        </a:rPr>
                        <a:t>Per Meal Rate</a:t>
                      </a: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aramond" pitchFamily="18" charset="0"/>
                        </a:rPr>
                        <a:t>Rs. 8.94 </a:t>
                      </a:r>
                      <a:r>
                        <a:rPr kumimoji="0" lang="en-US" sz="1800" b="0" i="0" u="none" strike="noStrike" cap="none" normalizeH="0" baseline="0" dirty="0" smtClean="0">
                          <a:ln>
                            <a:noFill/>
                          </a:ln>
                          <a:solidFill>
                            <a:schemeClr val="tx1"/>
                          </a:solidFill>
                          <a:effectLst/>
                          <a:latin typeface="Garamond" pitchFamily="18" charset="0"/>
                        </a:rPr>
                        <a:t>(Both for Primary &amp; U. Primary)</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Garamond" pitchFamily="18" charset="0"/>
                          <a:cs typeface="Times New Roman" pitchFamily="18" charset="0"/>
                        </a:rPr>
                        <a:t>Rs. 7.20 </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for Primary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Garamond" pitchFamily="18" charset="0"/>
                          <a:cs typeface="Times New Roman" pitchFamily="18" charset="0"/>
                        </a:rPr>
                        <a:t>Rs. 9.17</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 for U. Primary</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Garamond" pitchFamily="18" charset="0"/>
                          <a:cs typeface="Times New Roman" pitchFamily="18" charset="0"/>
                        </a:rPr>
                        <a:t>Rs. 7.20 </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and </a:t>
                      </a:r>
                      <a:r>
                        <a:rPr kumimoji="0" lang="en-US" sz="1800" b="1" i="0" u="none" strike="noStrike" cap="none" normalizeH="0" baseline="0" dirty="0" smtClean="0">
                          <a:ln>
                            <a:noFill/>
                          </a:ln>
                          <a:solidFill>
                            <a:schemeClr val="tx1"/>
                          </a:solidFill>
                          <a:effectLst/>
                          <a:latin typeface="Garamond" pitchFamily="18" charset="0"/>
                          <a:cs typeface="Times New Roman" pitchFamily="18" charset="0"/>
                        </a:rPr>
                        <a:t>Rs.0.61 </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additional for </a:t>
                      </a:r>
                      <a:r>
                        <a:rPr kumimoji="0" lang="en-US" sz="1800" b="0" i="0" u="none" strike="noStrike" cap="none" normalizeH="0" baseline="0" dirty="0" err="1" smtClean="0">
                          <a:ln>
                            <a:noFill/>
                          </a:ln>
                          <a:solidFill>
                            <a:schemeClr val="tx1"/>
                          </a:solidFill>
                          <a:effectLst/>
                          <a:latin typeface="Garamond" pitchFamily="18" charset="0"/>
                          <a:cs typeface="Times New Roman" pitchFamily="18" charset="0"/>
                        </a:rPr>
                        <a:t>Nutri</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 (2 Days) for Primary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Garamond" pitchFamily="18" charset="0"/>
                          <a:cs typeface="Times New Roman" pitchFamily="18" charset="0"/>
                        </a:rPr>
                        <a:t>Rs. 9.17 </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and </a:t>
                      </a:r>
                      <a:r>
                        <a:rPr kumimoji="0" lang="en-US" sz="1800" b="1" i="0" u="none" strike="noStrike" cap="none" normalizeH="0" baseline="0" dirty="0" smtClean="0">
                          <a:ln>
                            <a:noFill/>
                          </a:ln>
                          <a:solidFill>
                            <a:schemeClr val="tx1"/>
                          </a:solidFill>
                          <a:effectLst/>
                          <a:latin typeface="Garamond" pitchFamily="18" charset="0"/>
                          <a:cs typeface="Times New Roman" pitchFamily="18" charset="0"/>
                        </a:rPr>
                        <a:t>Rs.0.72 </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additional for </a:t>
                      </a:r>
                      <a:r>
                        <a:rPr kumimoji="0" lang="en-US" sz="1800" b="0" i="0" u="none" strike="noStrike" cap="none" normalizeH="0" baseline="0" dirty="0" err="1" smtClean="0">
                          <a:ln>
                            <a:noFill/>
                          </a:ln>
                          <a:solidFill>
                            <a:schemeClr val="tx1"/>
                          </a:solidFill>
                          <a:effectLst/>
                          <a:latin typeface="Garamond" pitchFamily="18" charset="0"/>
                          <a:cs typeface="Times New Roman" pitchFamily="18" charset="0"/>
                        </a:rPr>
                        <a:t>Nutri</a:t>
                      </a:r>
                      <a:r>
                        <a:rPr kumimoji="0" lang="en-US" sz="1800" b="0" i="0" u="none" strike="noStrike" cap="none" normalizeH="0" baseline="0" dirty="0" smtClean="0">
                          <a:ln>
                            <a:noFill/>
                          </a:ln>
                          <a:solidFill>
                            <a:schemeClr val="tx1"/>
                          </a:solidFill>
                          <a:effectLst/>
                          <a:latin typeface="Garamond" pitchFamily="18" charset="0"/>
                          <a:cs typeface="Times New Roman" pitchFamily="18" charset="0"/>
                        </a:rPr>
                        <a:t> (2 Days) for U. Primary</a:t>
                      </a:r>
                      <a:endParaRPr kumimoji="0" lang="en-US" sz="1800" b="1" i="0" u="none" strike="noStrike" cap="none" normalizeH="0" baseline="0" dirty="0" smtClean="0">
                        <a:ln>
                          <a:noFill/>
                        </a:ln>
                        <a:solidFill>
                          <a:schemeClr val="tx1"/>
                        </a:solidFill>
                        <a:effectLst/>
                        <a:latin typeface="Garamond" pitchFamily="18" charset="0"/>
                        <a:cs typeface="Times New Roman" pitchFamily="18"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1143000" y="23810"/>
            <a:ext cx="7786718" cy="1119174"/>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Garamond" pitchFamily="18" charset="0"/>
              </a:rPr>
              <a:t/>
            </a:r>
            <a:br>
              <a:rPr lang="en-US" sz="2800" b="1" dirty="0" smtClean="0">
                <a:latin typeface="Garamond" pitchFamily="18" charset="0"/>
              </a:rPr>
            </a:br>
            <a:r>
              <a:rPr lang="en-US" sz="3200" b="1" dirty="0" smtClean="0">
                <a:latin typeface="Garamond" pitchFamily="18" charset="0"/>
              </a:rPr>
              <a:t>Food Grains Utilization</a:t>
            </a:r>
            <a:r>
              <a:rPr lang="en-US" sz="2800" dirty="0" smtClean="0">
                <a:latin typeface="Garamond" pitchFamily="18" charset="0"/>
              </a:rPr>
              <a:t/>
            </a:r>
            <a:br>
              <a:rPr lang="en-US" sz="2800" dirty="0" smtClean="0">
                <a:latin typeface="Garamond" pitchFamily="18" charset="0"/>
              </a:rPr>
            </a:br>
            <a:r>
              <a:rPr lang="en-US" sz="2000" b="1" dirty="0" smtClean="0">
                <a:latin typeface="Garamond" pitchFamily="18" charset="0"/>
              </a:rPr>
              <a:t>During the year 2017-18</a:t>
            </a:r>
            <a:r>
              <a:rPr lang="en-US" sz="2800" dirty="0" smtClean="0">
                <a:latin typeface="Garamond" pitchFamily="18" charset="0"/>
              </a:rPr>
              <a:t/>
            </a:r>
            <a:br>
              <a:rPr lang="en-US" sz="2800" dirty="0" smtClean="0">
                <a:latin typeface="Garamond" pitchFamily="18" charset="0"/>
              </a:rPr>
            </a:br>
            <a:r>
              <a:rPr lang="en-US" sz="2800" dirty="0" smtClean="0">
                <a:latin typeface="Garamond" pitchFamily="18" charset="0"/>
              </a:rPr>
              <a:t>						        </a:t>
            </a:r>
            <a:r>
              <a:rPr lang="en-US" sz="1600" b="1" dirty="0" smtClean="0">
                <a:latin typeface="Garamond" pitchFamily="18" charset="0"/>
              </a:rPr>
              <a:t>(Qty. in MTs)</a:t>
            </a:r>
          </a:p>
        </p:txBody>
      </p:sp>
      <p:graphicFrame>
        <p:nvGraphicFramePr>
          <p:cNvPr id="3" name="Group 50"/>
          <p:cNvGraphicFramePr>
            <a:graphicFrameLocks/>
          </p:cNvGraphicFramePr>
          <p:nvPr/>
        </p:nvGraphicFramePr>
        <p:xfrm>
          <a:off x="1142976" y="1643050"/>
          <a:ext cx="7643867" cy="3214710"/>
        </p:xfrm>
        <a:graphic>
          <a:graphicData uri="http://schemas.openxmlformats.org/drawingml/2006/table">
            <a:tbl>
              <a:tblPr>
                <a:tableStyleId>{8A107856-5554-42FB-B03E-39F5DBC370BA}</a:tableStyleId>
              </a:tblPr>
              <a:tblGrid>
                <a:gridCol w="1071570"/>
                <a:gridCol w="1187813"/>
                <a:gridCol w="1078410"/>
                <a:gridCol w="948487"/>
                <a:gridCol w="1137633"/>
                <a:gridCol w="1109977"/>
                <a:gridCol w="1109977"/>
              </a:tblGrid>
              <a:tr h="15218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tx1"/>
                        </a:solidFill>
                        <a:effectLst/>
                        <a:latin typeface="Garamond" pitchFamily="18" charset="0"/>
                      </a:endParaRPr>
                    </a:p>
                  </a:txBody>
                  <a:tcPr marL="82163" marR="82163" marT="41082" marB="41082"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smtClean="0">
                          <a:ln>
                            <a:noFill/>
                          </a:ln>
                          <a:effectLst/>
                          <a:latin typeface="Garamond" pitchFamily="18" charset="0"/>
                        </a:rPr>
                        <a:t>Opening Balance</a:t>
                      </a:r>
                      <a:endParaRPr lang="en-US" sz="2000" b="1" dirty="0">
                        <a:effectLst/>
                        <a:latin typeface="Garamond" pitchFamily="18" charset="0"/>
                      </a:endParaRPr>
                    </a:p>
                  </a:txBody>
                  <a:tcPr marL="82163" marR="82163" marT="41082" marB="4108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Released/Lifted from FCI</a:t>
                      </a:r>
                      <a:endParaRPr kumimoji="0" lang="en-US" sz="2000" b="1" i="0" u="none" strike="noStrike" cap="none" normalizeH="0" baseline="0" dirty="0" smtClean="0">
                        <a:ln>
                          <a:noFill/>
                        </a:ln>
                        <a:solidFill>
                          <a:schemeClr val="tx1"/>
                        </a:solidFill>
                        <a:effectLst/>
                        <a:latin typeface="Garamond" pitchFamily="18" charset="0"/>
                      </a:endParaRPr>
                    </a:p>
                  </a:txBody>
                  <a:tcPr marL="82163" marR="82163" marT="41082" marB="4108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Total</a:t>
                      </a:r>
                      <a:endParaRPr kumimoji="0" lang="en-US" sz="2000" b="1" i="0" u="none" strike="noStrike" cap="none" normalizeH="0" baseline="0" dirty="0" smtClean="0">
                        <a:ln>
                          <a:noFill/>
                        </a:ln>
                        <a:solidFill>
                          <a:schemeClr val="tx1"/>
                        </a:solidFill>
                        <a:effectLst/>
                        <a:latin typeface="Garamond" pitchFamily="18" charset="0"/>
                      </a:endParaRPr>
                    </a:p>
                  </a:txBody>
                  <a:tcPr marL="82163" marR="82163" marT="41082" marB="4108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Consumed during the year </a:t>
                      </a:r>
                      <a:endParaRPr kumimoji="0" lang="en-US" sz="2000" b="1" i="0" u="none" strike="noStrike" cap="none" normalizeH="0" baseline="0" dirty="0" smtClean="0">
                        <a:ln>
                          <a:noFill/>
                        </a:ln>
                        <a:solidFill>
                          <a:schemeClr val="tx1"/>
                        </a:solidFill>
                        <a:effectLst/>
                        <a:latin typeface="Garamond" pitchFamily="18" charset="0"/>
                      </a:endParaRPr>
                    </a:p>
                  </a:txBody>
                  <a:tcPr marL="82163" marR="82163" marT="41082" marB="4108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Closing Balance</a:t>
                      </a:r>
                    </a:p>
                  </a:txBody>
                  <a:tcPr marL="82163" marR="82163" marT="41082" marB="4108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 of Utilization </a:t>
                      </a:r>
                    </a:p>
                  </a:txBody>
                  <a:tcPr marL="82163" marR="82163" marT="41082" marB="41082" horzOverflow="overflow"/>
                </a:tc>
              </a:tr>
              <a:tr h="1692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Rice &amp; Wheat</a:t>
                      </a:r>
                    </a:p>
                  </a:txBody>
                  <a:tcPr marL="82163" marR="82163" marT="41082" marB="41082"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144.09</a:t>
                      </a:r>
                      <a:endParaRPr kumimoji="0" lang="en-US" sz="2000" b="1" i="0" u="none" strike="noStrike" cap="none" normalizeH="0" baseline="0" dirty="0" smtClean="0">
                        <a:ln>
                          <a:noFill/>
                        </a:ln>
                        <a:solidFill>
                          <a:schemeClr val="tx1"/>
                        </a:solidFill>
                        <a:effectLst/>
                        <a:latin typeface="Garamond" pitchFamily="18" charset="0"/>
                      </a:endParaRPr>
                    </a:p>
                  </a:txBody>
                  <a:tcPr marL="82163" marR="82163" marT="41082" marB="41082"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663.90</a:t>
                      </a:r>
                    </a:p>
                  </a:txBody>
                  <a:tcPr marL="82163" marR="82163" marT="41082" marB="41082"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807.99</a:t>
                      </a:r>
                    </a:p>
                  </a:txBody>
                  <a:tcPr marL="82163" marR="82163" marT="41082" marB="41082"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748.95</a:t>
                      </a:r>
                      <a:endParaRPr kumimoji="0" lang="en-US" sz="2000" b="1" i="0" u="none" strike="noStrike" cap="none" normalizeH="0" baseline="0" dirty="0" smtClean="0">
                        <a:ln>
                          <a:noFill/>
                        </a:ln>
                        <a:solidFill>
                          <a:schemeClr val="tx1"/>
                        </a:solidFill>
                        <a:effectLst/>
                        <a:latin typeface="Garamond" pitchFamily="18" charset="0"/>
                      </a:endParaRPr>
                    </a:p>
                  </a:txBody>
                  <a:tcPr marL="82163" marR="82163" marT="41082" marB="41082"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59.04</a:t>
                      </a:r>
                    </a:p>
                  </a:txBody>
                  <a:tcPr marL="82163" marR="82163" marT="41082" marB="41082"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92.69 %</a:t>
                      </a:r>
                    </a:p>
                  </a:txBody>
                  <a:tcPr marL="82163" marR="82163" marT="41082" marB="41082" anchor="ctr" horzOverflow="overflow"/>
                </a:tc>
              </a:tr>
            </a:tbl>
          </a:graphicData>
        </a:graphic>
      </p:graphicFrame>
      <p:sp>
        <p:nvSpPr>
          <p:cNvPr id="4" name="TextBox 3"/>
          <p:cNvSpPr txBox="1"/>
          <p:nvPr/>
        </p:nvSpPr>
        <p:spPr>
          <a:xfrm>
            <a:off x="1000100" y="5226784"/>
            <a:ext cx="8143900" cy="1554272"/>
          </a:xfrm>
          <a:prstGeom prst="rect">
            <a:avLst/>
          </a:prstGeom>
          <a:noFill/>
        </p:spPr>
        <p:txBody>
          <a:bodyPr wrap="square" rtlCol="0">
            <a:spAutoFit/>
          </a:bodyPr>
          <a:lstStyle/>
          <a:p>
            <a:pPr algn="ctr"/>
            <a:r>
              <a:rPr lang="en-IN" sz="1900" b="1" dirty="0" err="1" smtClean="0">
                <a:latin typeface="Garamond" pitchFamily="18" charset="0"/>
              </a:rPr>
              <a:t>Foodgrain</a:t>
            </a:r>
            <a:r>
              <a:rPr lang="en-IN" sz="1900" b="1" dirty="0" smtClean="0">
                <a:latin typeface="Garamond" pitchFamily="18" charset="0"/>
              </a:rPr>
              <a:t> approved by Govt. of India 1261.88 MT as per following norms for 46105 meals per day :</a:t>
            </a:r>
          </a:p>
          <a:p>
            <a:pPr algn="ctr"/>
            <a:r>
              <a:rPr lang="en-IN" sz="1900" b="1" dirty="0" err="1" smtClean="0">
                <a:latin typeface="Garamond" pitchFamily="18" charset="0"/>
              </a:rPr>
              <a:t>Foodgrains</a:t>
            </a:r>
            <a:r>
              <a:rPr lang="en-IN" sz="1900" b="1" dirty="0" smtClean="0">
                <a:latin typeface="Garamond" pitchFamily="18" charset="0"/>
              </a:rPr>
              <a:t> Norms – 100 </a:t>
            </a:r>
            <a:r>
              <a:rPr lang="en-IN" sz="1900" b="1" dirty="0" err="1" smtClean="0">
                <a:latin typeface="Garamond" pitchFamily="18" charset="0"/>
              </a:rPr>
              <a:t>gms</a:t>
            </a:r>
            <a:r>
              <a:rPr lang="en-IN" sz="1900" b="1" dirty="0" smtClean="0">
                <a:latin typeface="Garamond" pitchFamily="18" charset="0"/>
              </a:rPr>
              <a:t> for Primary and 150 </a:t>
            </a:r>
            <a:r>
              <a:rPr lang="en-IN" sz="1900" b="1" dirty="0" err="1" smtClean="0">
                <a:latin typeface="Garamond" pitchFamily="18" charset="0"/>
              </a:rPr>
              <a:t>gms</a:t>
            </a:r>
            <a:r>
              <a:rPr lang="en-IN" sz="1900" b="1" dirty="0" smtClean="0">
                <a:latin typeface="Garamond" pitchFamily="18" charset="0"/>
              </a:rPr>
              <a:t> for U. Primary</a:t>
            </a:r>
          </a:p>
          <a:p>
            <a:pPr algn="ctr"/>
            <a:r>
              <a:rPr lang="en-IN" sz="1900" b="1" dirty="0" smtClean="0">
                <a:latin typeface="Garamond" pitchFamily="18" charset="0"/>
              </a:rPr>
              <a:t>Allocation for Primary – 28585*0.100 </a:t>
            </a:r>
            <a:r>
              <a:rPr lang="en-IN" sz="1900" b="1" dirty="0" err="1" smtClean="0">
                <a:latin typeface="Garamond" pitchFamily="18" charset="0"/>
              </a:rPr>
              <a:t>gms</a:t>
            </a:r>
            <a:r>
              <a:rPr lang="en-IN" sz="1900" b="1" dirty="0" smtClean="0">
                <a:latin typeface="Garamond" pitchFamily="18" charset="0"/>
              </a:rPr>
              <a:t>*230  days = 657.44 MT</a:t>
            </a:r>
          </a:p>
          <a:p>
            <a:pPr algn="ctr"/>
            <a:r>
              <a:rPr lang="en-IN" sz="1900" b="1" dirty="0" smtClean="0">
                <a:latin typeface="Garamond" pitchFamily="18" charset="0"/>
              </a:rPr>
              <a:t>Allocation for U. Pry    – 17520*0.150 </a:t>
            </a:r>
            <a:r>
              <a:rPr lang="en-IN" sz="1900" b="1" dirty="0" err="1" smtClean="0">
                <a:latin typeface="Garamond" pitchFamily="18" charset="0"/>
              </a:rPr>
              <a:t>gms</a:t>
            </a:r>
            <a:r>
              <a:rPr lang="en-IN" sz="1900" b="1" dirty="0" smtClean="0">
                <a:latin typeface="Garamond" pitchFamily="18" charset="0"/>
              </a:rPr>
              <a:t>*230 days = 604.44 MT</a:t>
            </a:r>
            <a:endParaRPr lang="en-IN" sz="1900" b="1" dirty="0">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1143000" y="23810"/>
            <a:ext cx="7786718" cy="1119174"/>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Garamond" pitchFamily="18" charset="0"/>
              </a:rPr>
              <a:t/>
            </a:r>
            <a:br>
              <a:rPr lang="en-US" sz="2800" b="1" dirty="0" smtClean="0">
                <a:latin typeface="Garamond" pitchFamily="18" charset="0"/>
              </a:rPr>
            </a:br>
            <a:r>
              <a:rPr lang="en-US" sz="3200" b="1" dirty="0" smtClean="0">
                <a:latin typeface="Garamond" pitchFamily="18" charset="0"/>
              </a:rPr>
              <a:t>Payment of Bills of Food Grains to FCI</a:t>
            </a:r>
          </a:p>
          <a:p>
            <a:pPr lvl="0" algn="ctr">
              <a:spcBef>
                <a:spcPct val="0"/>
              </a:spcBef>
              <a:defRPr/>
            </a:pPr>
            <a:r>
              <a:rPr lang="en-US" sz="2400" b="1" dirty="0" smtClean="0">
                <a:latin typeface="Garamond" pitchFamily="18" charset="0"/>
              </a:rPr>
              <a:t>During the year 2017-18</a:t>
            </a:r>
            <a:r>
              <a:rPr lang="en-US" sz="2800" dirty="0" smtClean="0">
                <a:latin typeface="Garamond" pitchFamily="18" charset="0"/>
              </a:rPr>
              <a:t/>
            </a:r>
            <a:br>
              <a:rPr lang="en-US" sz="2800" dirty="0" smtClean="0">
                <a:latin typeface="Garamond" pitchFamily="18" charset="0"/>
              </a:rPr>
            </a:br>
            <a:r>
              <a:rPr lang="en-US" sz="2800" dirty="0" smtClean="0">
                <a:latin typeface="Garamond" pitchFamily="18" charset="0"/>
              </a:rPr>
              <a:t>					        </a:t>
            </a:r>
            <a:r>
              <a:rPr lang="en-US" sz="1600" b="1" dirty="0" smtClean="0">
                <a:latin typeface="Garamond" pitchFamily="18" charset="0"/>
              </a:rPr>
              <a:t>(Figures in </a:t>
            </a:r>
            <a:r>
              <a:rPr lang="en-US" sz="1600" b="1" dirty="0" err="1" smtClean="0">
                <a:latin typeface="Garamond" pitchFamily="18" charset="0"/>
              </a:rPr>
              <a:t>Lakh</a:t>
            </a:r>
            <a:r>
              <a:rPr lang="en-US" sz="1600" b="1" dirty="0" smtClean="0">
                <a:latin typeface="Garamond" pitchFamily="18" charset="0"/>
              </a:rPr>
              <a:t>)</a:t>
            </a:r>
          </a:p>
        </p:txBody>
      </p:sp>
      <p:graphicFrame>
        <p:nvGraphicFramePr>
          <p:cNvPr id="4" name="Group 31"/>
          <p:cNvGraphicFramePr>
            <a:graphicFrameLocks/>
          </p:cNvGraphicFramePr>
          <p:nvPr/>
        </p:nvGraphicFramePr>
        <p:xfrm>
          <a:off x="1214415" y="1752601"/>
          <a:ext cx="7500988" cy="3654042"/>
        </p:xfrm>
        <a:graphic>
          <a:graphicData uri="http://schemas.openxmlformats.org/drawingml/2006/table">
            <a:tbl>
              <a:tblPr>
                <a:tableStyleId>{8A107856-5554-42FB-B03E-39F5DBC370BA}</a:tableStyleId>
              </a:tblPr>
              <a:tblGrid>
                <a:gridCol w="1122514"/>
                <a:gridCol w="1122516"/>
                <a:gridCol w="1188545"/>
                <a:gridCol w="1138456"/>
                <a:gridCol w="1571636"/>
                <a:gridCol w="1357321"/>
              </a:tblGrid>
              <a:tr h="1371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Food Grains for Both Primary &amp; U. Primary</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Funds Released by GOI</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Bills received from FCI</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Payment  made to FCI</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effectLst/>
                          <a:latin typeface="Garamond" pitchFamily="18" charset="0"/>
                        </a:rPr>
                        <a:t>Outstanding Payment of FCI</a:t>
                      </a:r>
                      <a:endParaRPr kumimoji="0" lang="en-US" sz="20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latin typeface="Garamond" pitchFamily="18" charset="0"/>
                        </a:rPr>
                        <a:t>Closing Balance</a:t>
                      </a:r>
                    </a:p>
                  </a:txBody>
                  <a:tcPr anchor="ctr" horzOverflow="overflow"/>
                </a:tc>
              </a:tr>
              <a:tr h="173380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500" b="1" u="none" strike="noStrike" cap="none" normalizeH="0" baseline="0" dirty="0" smtClean="0">
                          <a:ln>
                            <a:noFill/>
                          </a:ln>
                          <a:effectLst/>
                          <a:latin typeface="Garamond" pitchFamily="18" charset="0"/>
                        </a:rPr>
                        <a:t>Rice &amp; Wheat</a:t>
                      </a:r>
                      <a:endParaRPr kumimoji="0" lang="en-US" sz="2000" b="1" u="none" strike="noStrike" cap="none" normalizeH="0" baseline="0" dirty="0" smtClean="0">
                        <a:ln>
                          <a:noFill/>
                        </a:ln>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i="0" u="none" strike="noStrike" cap="none" normalizeH="0" baseline="0" dirty="0" smtClean="0">
                          <a:ln>
                            <a:noFill/>
                          </a:ln>
                          <a:solidFill>
                            <a:schemeClr val="tx1"/>
                          </a:solidFill>
                          <a:effectLst/>
                          <a:latin typeface="Garamond" pitchFamily="18" charset="0"/>
                        </a:rPr>
                        <a:t>30.41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21.78</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21.78</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u="none" strike="noStrike" cap="none" normalizeH="0" baseline="0" dirty="0" smtClean="0">
                          <a:ln>
                            <a:noFill/>
                          </a:ln>
                          <a:effectLst/>
                          <a:latin typeface="Garamond" pitchFamily="18" charset="0"/>
                        </a:rPr>
                        <a:t>Nil</a:t>
                      </a:r>
                      <a:endParaRPr kumimoji="0" lang="en-US" sz="2500" b="1" i="0" u="none" strike="noStrike" cap="none" normalizeH="0" baseline="0" dirty="0" smtClean="0">
                        <a:ln>
                          <a:noFill/>
                        </a:ln>
                        <a:solidFill>
                          <a:schemeClr val="tx1"/>
                        </a:solidFill>
                        <a:effectLst/>
                        <a:latin typeface="Garamond" pitchFamily="18"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500" b="1" i="0" u="none" strike="noStrike" cap="none" normalizeH="0" baseline="0" dirty="0" smtClean="0">
                          <a:ln>
                            <a:noFill/>
                          </a:ln>
                          <a:solidFill>
                            <a:schemeClr val="tx1"/>
                          </a:solidFill>
                          <a:effectLst/>
                          <a:latin typeface="Garamond" pitchFamily="18" charset="0"/>
                        </a:rPr>
                        <a:t>8.63</a:t>
                      </a:r>
                    </a:p>
                  </a:txBody>
                  <a:tcPr anchor="ctr" horzOverflow="overflow"/>
                </a:tc>
              </a:tr>
            </a:tbl>
          </a:graphicData>
        </a:graphic>
      </p:graphicFrame>
      <p:sp>
        <p:nvSpPr>
          <p:cNvPr id="6" name="TextBox 5"/>
          <p:cNvSpPr txBox="1"/>
          <p:nvPr/>
        </p:nvSpPr>
        <p:spPr>
          <a:xfrm>
            <a:off x="1285852" y="5643578"/>
            <a:ext cx="7500990" cy="1015663"/>
          </a:xfrm>
          <a:prstGeom prst="rect">
            <a:avLst/>
          </a:prstGeom>
          <a:noFill/>
        </p:spPr>
        <p:txBody>
          <a:bodyPr wrap="square" rtlCol="0">
            <a:spAutoFit/>
          </a:bodyPr>
          <a:lstStyle/>
          <a:p>
            <a:pPr algn="just"/>
            <a:r>
              <a:rPr lang="en-IN" sz="2000" b="1" dirty="0" smtClean="0">
                <a:latin typeface="Garamond" pitchFamily="18" charset="0"/>
              </a:rPr>
              <a:t>Rs. 34.45 </a:t>
            </a:r>
            <a:r>
              <a:rPr lang="en-IN" sz="2000" b="1" dirty="0" err="1" smtClean="0">
                <a:latin typeface="Garamond" pitchFamily="18" charset="0"/>
              </a:rPr>
              <a:t>Lakh</a:t>
            </a:r>
            <a:r>
              <a:rPr lang="en-IN" sz="2000" b="1" dirty="0" smtClean="0">
                <a:latin typeface="Garamond" pitchFamily="18" charset="0"/>
              </a:rPr>
              <a:t> were approved by GOI to lift the 1261.88 MT of </a:t>
            </a:r>
            <a:r>
              <a:rPr lang="en-IN" sz="2000" b="1" dirty="0" err="1" smtClean="0">
                <a:latin typeface="Garamond" pitchFamily="18" charset="0"/>
              </a:rPr>
              <a:t>foodgrains</a:t>
            </a:r>
            <a:r>
              <a:rPr lang="en-IN" sz="2000" b="1" dirty="0" smtClean="0">
                <a:latin typeface="Garamond" pitchFamily="18" charset="0"/>
              </a:rPr>
              <a:t> from FCI @ Rs. 2000/- per MT for Wheat and Rs. 3000/- per MT for Rice</a:t>
            </a:r>
            <a:endParaRPr lang="en-IN" sz="2000" b="1" dirty="0">
              <a:latin typeface="Garamon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2"/>
          <p:cNvSpPr txBox="1">
            <a:spLocks noChangeArrowheads="1"/>
          </p:cNvSpPr>
          <p:nvPr/>
        </p:nvSpPr>
        <p:spPr>
          <a:xfrm>
            <a:off x="1143000" y="166686"/>
            <a:ext cx="7786718" cy="1119174"/>
          </a:xfrm>
          <a:prstGeom prst="rect">
            <a:avLst/>
          </a:prstGeom>
        </p:spPr>
        <p:txBody>
          <a:bodyPr vert="horz" lIns="91440" tIns="45720" rIns="91440" bIns="45720" rtlCol="0" anchor="ctr">
            <a:noAutofit/>
          </a:bodyPr>
          <a:lstStyle/>
          <a:p>
            <a:pPr lvl="0" algn="ctr">
              <a:spcBef>
                <a:spcPct val="0"/>
              </a:spcBef>
              <a:defRPr/>
            </a:pPr>
            <a:r>
              <a:rPr lang="en-US" sz="3200" b="1" dirty="0" smtClean="0">
                <a:latin typeface="Garamond" pitchFamily="18" charset="0"/>
              </a:rPr>
              <a:t>Budget Utilization</a:t>
            </a:r>
          </a:p>
          <a:p>
            <a:pPr lvl="0" algn="ctr">
              <a:spcBef>
                <a:spcPct val="0"/>
              </a:spcBef>
              <a:defRPr/>
            </a:pPr>
            <a:r>
              <a:rPr lang="en-US" sz="2000" b="1" dirty="0" smtClean="0">
                <a:latin typeface="Garamond" pitchFamily="18" charset="0"/>
              </a:rPr>
              <a:t>During the year 2017-18</a:t>
            </a:r>
            <a:endParaRPr lang="en-US" sz="2400" b="1" dirty="0" smtClean="0">
              <a:latin typeface="Garamond" pitchFamily="18" charset="0"/>
            </a:endParaRPr>
          </a:p>
          <a:p>
            <a:pPr lvl="0" algn="r">
              <a:spcBef>
                <a:spcPct val="0"/>
              </a:spcBef>
              <a:defRPr/>
            </a:pPr>
            <a:endParaRPr lang="en-US" sz="2000" b="1" dirty="0" smtClean="0">
              <a:latin typeface="Garamond" pitchFamily="18" charset="0"/>
            </a:endParaRPr>
          </a:p>
          <a:p>
            <a:pPr lvl="0" algn="r">
              <a:spcBef>
                <a:spcPct val="0"/>
              </a:spcBef>
              <a:defRPr/>
            </a:pPr>
            <a:r>
              <a:rPr lang="en-US" sz="2000" b="1" dirty="0" smtClean="0">
                <a:latin typeface="Garamond" pitchFamily="18" charset="0"/>
              </a:rPr>
              <a:t>(In </a:t>
            </a:r>
            <a:r>
              <a:rPr lang="en-US" sz="2000" b="1" dirty="0" err="1" smtClean="0">
                <a:latin typeface="Garamond" pitchFamily="18" charset="0"/>
              </a:rPr>
              <a:t>Lakh</a:t>
            </a:r>
            <a:r>
              <a:rPr lang="en-US" sz="2000" b="1" dirty="0" smtClean="0">
                <a:latin typeface="Garamond" pitchFamily="18" charset="0"/>
              </a:rPr>
              <a:t>)</a:t>
            </a:r>
            <a:endParaRPr lang="en-US" b="1" dirty="0" smtClean="0">
              <a:latin typeface="Garamond" pitchFamily="18" charset="0"/>
            </a:endParaRPr>
          </a:p>
        </p:txBody>
      </p:sp>
      <p:graphicFrame>
        <p:nvGraphicFramePr>
          <p:cNvPr id="5" name="Table 4"/>
          <p:cNvGraphicFramePr>
            <a:graphicFrameLocks noGrp="1"/>
          </p:cNvGraphicFramePr>
          <p:nvPr/>
        </p:nvGraphicFramePr>
        <p:xfrm>
          <a:off x="1071538" y="1594430"/>
          <a:ext cx="7858180" cy="4549214"/>
        </p:xfrm>
        <a:graphic>
          <a:graphicData uri="http://schemas.openxmlformats.org/drawingml/2006/table">
            <a:tbl>
              <a:tblPr>
                <a:tableStyleId>{8A107856-5554-42FB-B03E-39F5DBC370BA}</a:tableStyleId>
              </a:tblPr>
              <a:tblGrid>
                <a:gridCol w="1500198"/>
                <a:gridCol w="1571636"/>
                <a:gridCol w="1714512"/>
                <a:gridCol w="1571636"/>
                <a:gridCol w="1500198"/>
              </a:tblGrid>
              <a:tr h="2998794">
                <a:tc>
                  <a:txBody>
                    <a:bodyPr/>
                    <a:lstStyle/>
                    <a:p>
                      <a:pPr algn="ctr" fontAlgn="ctr"/>
                      <a:r>
                        <a:rPr lang="en-US" sz="2200" b="1" u="none" strike="noStrike" dirty="0" smtClean="0">
                          <a:latin typeface="Garamond" pitchFamily="18" charset="0"/>
                        </a:rPr>
                        <a:t>Total</a:t>
                      </a:r>
                    </a:p>
                    <a:p>
                      <a:pPr algn="ctr" fontAlgn="ctr"/>
                      <a:r>
                        <a:rPr lang="en-US" sz="2200" b="1" i="0" u="none" strike="noStrike" dirty="0" smtClean="0">
                          <a:solidFill>
                            <a:srgbClr val="000000"/>
                          </a:solidFill>
                          <a:latin typeface="Garamond" pitchFamily="18" charset="0"/>
                        </a:rPr>
                        <a:t>Budget Allocation</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endParaRPr lang="en-US" sz="2200" b="1" u="none" strike="noStrike" dirty="0" smtClean="0">
                        <a:latin typeface="Garamond" pitchFamily="18" charset="0"/>
                      </a:endParaRPr>
                    </a:p>
                    <a:p>
                      <a:pPr algn="ctr" fontAlgn="ctr"/>
                      <a:r>
                        <a:rPr lang="en-US" sz="2200" b="1" u="none" strike="noStrike" dirty="0" smtClean="0">
                          <a:latin typeface="Garamond" pitchFamily="18" charset="0"/>
                        </a:rPr>
                        <a:t>Centre Share </a:t>
                      </a:r>
                      <a:r>
                        <a:rPr lang="en-US" sz="1800" b="1" u="none" strike="noStrike" dirty="0" smtClean="0">
                          <a:latin typeface="Garamond" pitchFamily="18" charset="0"/>
                        </a:rPr>
                        <a:t>(100% as per Norms)</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200" b="1" u="none" strike="noStrike" dirty="0" smtClean="0">
                          <a:latin typeface="Garamond" pitchFamily="18" charset="0"/>
                        </a:rPr>
                        <a:t>UT Provision (</a:t>
                      </a:r>
                      <a:r>
                        <a:rPr lang="en-US" sz="2200" b="1" u="none" strike="noStrike" dirty="0" err="1" smtClean="0">
                          <a:latin typeface="Garamond" pitchFamily="18" charset="0"/>
                        </a:rPr>
                        <a:t>Addl</a:t>
                      </a:r>
                      <a:r>
                        <a:rPr lang="en-US" sz="2200" b="1" u="none" strike="noStrike" dirty="0" smtClean="0">
                          <a:latin typeface="Garamond" pitchFamily="18" charset="0"/>
                        </a:rPr>
                        <a:t>)</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200" b="1" u="none" strike="noStrike" dirty="0" smtClean="0">
                          <a:latin typeface="Garamond" pitchFamily="18" charset="0"/>
                        </a:rPr>
                        <a:t>Utilization up-to 31.03.2018</a:t>
                      </a:r>
                      <a:endParaRPr lang="en-IN" sz="22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200" b="1" u="none" strike="noStrike" dirty="0" smtClean="0">
                          <a:latin typeface="Garamond" pitchFamily="18" charset="0"/>
                        </a:rPr>
                        <a:t>% Utilization</a:t>
                      </a:r>
                      <a:endParaRPr lang="en-IN" sz="2200" b="1" i="0" u="none" strike="noStrike" dirty="0">
                        <a:solidFill>
                          <a:srgbClr val="000000"/>
                        </a:solidFill>
                        <a:latin typeface="Garamond" pitchFamily="18" charset="0"/>
                      </a:endParaRPr>
                    </a:p>
                  </a:txBody>
                  <a:tcPr marL="15875" marR="15875" marT="15875" marB="0" anchor="ctr"/>
                </a:tc>
              </a:tr>
              <a:tr h="1550420">
                <a:tc>
                  <a:txBody>
                    <a:bodyPr/>
                    <a:lstStyle/>
                    <a:p>
                      <a:pPr algn="ctr" fontAlgn="ctr"/>
                      <a:r>
                        <a:rPr lang="en-IN" sz="2400" b="1" i="0" u="none" strike="noStrike" dirty="0" smtClean="0">
                          <a:solidFill>
                            <a:srgbClr val="000000"/>
                          </a:solidFill>
                          <a:latin typeface="Garamond" pitchFamily="18" charset="0"/>
                        </a:rPr>
                        <a:t>1250.47</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400" b="1" u="none" strike="noStrike" dirty="0" smtClean="0">
                          <a:latin typeface="Garamond" pitchFamily="18" charset="0"/>
                        </a:rPr>
                        <a:t>674.47</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US" sz="2400" b="1" u="none" strike="noStrike" dirty="0" smtClean="0">
                          <a:latin typeface="Garamond" pitchFamily="18" charset="0"/>
                        </a:rPr>
                        <a:t>576.00</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IN" sz="2400" b="1" u="none" strike="noStrike" dirty="0" smtClean="0">
                          <a:latin typeface="Garamond" pitchFamily="18" charset="0"/>
                        </a:rPr>
                        <a:t>1231.10</a:t>
                      </a:r>
                      <a:endParaRPr lang="en-IN" sz="2400" b="1" i="0" u="none" strike="noStrike" dirty="0">
                        <a:solidFill>
                          <a:srgbClr val="000000"/>
                        </a:solidFill>
                        <a:latin typeface="Garamond" pitchFamily="18" charset="0"/>
                      </a:endParaRPr>
                    </a:p>
                  </a:txBody>
                  <a:tcPr marL="15875" marR="15875" marT="15875" marB="0" anchor="ctr"/>
                </a:tc>
                <a:tc>
                  <a:txBody>
                    <a:bodyPr/>
                    <a:lstStyle/>
                    <a:p>
                      <a:pPr algn="ctr" fontAlgn="ctr"/>
                      <a:r>
                        <a:rPr lang="en-IN" sz="2400" b="1" i="0" u="none" strike="noStrike" dirty="0" smtClean="0">
                          <a:solidFill>
                            <a:srgbClr val="000000"/>
                          </a:solidFill>
                          <a:latin typeface="Garamond" pitchFamily="18" charset="0"/>
                        </a:rPr>
                        <a:t>98.45</a:t>
                      </a:r>
                      <a:endParaRPr lang="en-IN" sz="2400" b="1" i="0" u="none" strike="noStrike" dirty="0">
                        <a:solidFill>
                          <a:srgbClr val="000000"/>
                        </a:solidFill>
                        <a:latin typeface="Garamond" pitchFamily="18" charset="0"/>
                      </a:endParaRPr>
                    </a:p>
                  </a:txBody>
                  <a:tcPr marL="15875" marR="15875" marT="15875" marB="0" anchor="ct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1464</TotalTime>
  <Words>1557</Words>
  <Application>Microsoft Office PowerPoint</Application>
  <PresentationFormat>On-screen Show (4:3)</PresentationFormat>
  <Paragraphs>395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s.k sinha</cp:lastModifiedBy>
  <cp:revision>354</cp:revision>
  <dcterms:created xsi:type="dcterms:W3CDTF">2014-07-25T09:05:43Z</dcterms:created>
  <dcterms:modified xsi:type="dcterms:W3CDTF">2018-06-11T07:04:30Z</dcterms:modified>
</cp:coreProperties>
</file>